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54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6"/>
          <p:cNvSpPr>
            <a:spLocks/>
          </p:cNvSpPr>
          <p:nvPr/>
        </p:nvSpPr>
        <p:spPr bwMode="auto">
          <a:xfrm>
            <a:off x="0" y="4751388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5" name="Freeform 7"/>
          <p:cNvSpPr>
            <a:spLocks/>
          </p:cNvSpPr>
          <p:nvPr/>
        </p:nvSpPr>
        <p:spPr bwMode="auto">
          <a:xfrm>
            <a:off x="6105525" y="0"/>
            <a:ext cx="3038475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1608" y="1590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429064" y="3337560"/>
            <a:ext cx="6480048" cy="2301240"/>
          </a:xfrm>
        </p:spPr>
        <p:txBody>
          <a:bodyPr anchor="t"/>
          <a:lstStyle>
            <a:lvl1pPr algn="r">
              <a:defRPr lang="en-US" b="1" cap="all" baseline="0" dirty="0">
                <a:ln w="5000" cmpd="sng">
                  <a:solidFill>
                    <a:schemeClr val="accent1">
                      <a:tint val="80000"/>
                      <a:shade val="99000"/>
                      <a:satMod val="50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63000"/>
                        <a:satMod val="255000"/>
                      </a:schemeClr>
                    </a:gs>
                    <a:gs pos="9000">
                      <a:schemeClr val="accent1">
                        <a:tint val="63000"/>
                        <a:satMod val="255000"/>
                      </a:schemeClr>
                    </a:gs>
                    <a:gs pos="53000">
                      <a:schemeClr val="accent1">
                        <a:shade val="60000"/>
                        <a:satMod val="100000"/>
                      </a:schemeClr>
                    </a:gs>
                    <a:gs pos="90000">
                      <a:schemeClr val="accent1">
                        <a:tint val="63000"/>
                        <a:satMod val="255000"/>
                      </a:schemeClr>
                    </a:gs>
                    <a:gs pos="100000">
                      <a:schemeClr val="accent1">
                        <a:tint val="63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5400000" algn="t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433050" y="1544812"/>
            <a:ext cx="6480048" cy="1752600"/>
          </a:xfrm>
        </p:spPr>
        <p:txBody>
          <a:bodyPr tIns="0" rIns="45720" bIns="0" anchor="b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6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5A6DB86-869A-450F-87A3-A180972E08B6}" type="datetimeFigureOut">
              <a:rPr lang="en-US"/>
              <a:pPr>
                <a:defRPr/>
              </a:pPr>
              <a:t>11/17/2011</a:t>
            </a:fld>
            <a:endParaRPr lang="en-US"/>
          </a:p>
        </p:txBody>
      </p:sp>
      <p:sp>
        <p:nvSpPr>
          <p:cNvPr id="7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2C794D1-C70D-449E-A052-B1F010CCBE5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879C54-3DD2-4842-B0EF-B9D4245A4256}" type="datetimeFigureOut">
              <a:rPr lang="en-US"/>
              <a:pPr>
                <a:defRPr/>
              </a:pPr>
              <a:t>11/17/2011</a:t>
            </a:fld>
            <a:endParaRPr lang="en-US"/>
          </a:p>
        </p:txBody>
      </p:sp>
      <p:sp>
        <p:nvSpPr>
          <p:cNvPr id="5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CBC1C0-2159-41C7-9D3C-37598A32D4B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6"/>
          <p:cNvSpPr>
            <a:spLocks/>
          </p:cNvSpPr>
          <p:nvPr/>
        </p:nvSpPr>
        <p:spPr bwMode="auto">
          <a:xfrm>
            <a:off x="0" y="4751388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5" name="Freeform 8"/>
          <p:cNvSpPr>
            <a:spLocks/>
          </p:cNvSpPr>
          <p:nvPr/>
        </p:nvSpPr>
        <p:spPr bwMode="auto">
          <a:xfrm>
            <a:off x="6105525" y="0"/>
            <a:ext cx="3038475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1608" y="1590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3583837"/>
            <a:ext cx="6629400" cy="1826363"/>
          </a:xfrm>
        </p:spPr>
        <p:txBody>
          <a:bodyPr tIns="0" bIns="0" anchor="t"/>
          <a:lstStyle>
            <a:lvl1pPr algn="l">
              <a:buNone/>
              <a:defRPr sz="4200" b="1" cap="none" baseline="0">
                <a:ln w="5000" cmpd="sng">
                  <a:solidFill>
                    <a:schemeClr val="accent1">
                      <a:tint val="80000"/>
                      <a:shade val="99000"/>
                      <a:satMod val="50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63000"/>
                        <a:satMod val="255000"/>
                      </a:schemeClr>
                    </a:gs>
                    <a:gs pos="9000">
                      <a:schemeClr val="accent1">
                        <a:tint val="63000"/>
                        <a:satMod val="255000"/>
                      </a:schemeClr>
                    </a:gs>
                    <a:gs pos="53000">
                      <a:schemeClr val="accent1">
                        <a:shade val="60000"/>
                        <a:satMod val="100000"/>
                      </a:schemeClr>
                    </a:gs>
                    <a:gs pos="90000">
                      <a:schemeClr val="accent1">
                        <a:tint val="63000"/>
                        <a:satMod val="255000"/>
                      </a:schemeClr>
                    </a:gs>
                    <a:gs pos="100000">
                      <a:schemeClr val="accent1">
                        <a:tint val="63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5400000" algn="t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2485800"/>
            <a:ext cx="6629400" cy="1066688"/>
          </a:xfrm>
        </p:spPr>
        <p:txBody>
          <a:bodyPr lIns="45720" tIns="0" rIns="45720" bIns="0" anchor="b"/>
          <a:lstStyle>
            <a:lvl1pPr marL="0" indent="0" algn="l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03FD0D4-FF2E-4E84-A79C-DFF09DA5B73C}" type="datetimeFigureOut">
              <a:rPr lang="en-US"/>
              <a:pPr>
                <a:defRPr/>
              </a:pPr>
              <a:t>11/17/2011</a:t>
            </a:fld>
            <a:endParaRPr lang="en-US"/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A9960C2-3270-4502-AF8A-33024A604BD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657600" cy="452596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267200" y="1600200"/>
            <a:ext cx="3657600" cy="452596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5A391E1-EEA7-4DF5-9F62-DD72D1CFA063}" type="datetimeFigureOut">
              <a:rPr lang="en-US"/>
              <a:pPr>
                <a:defRPr/>
              </a:pPr>
              <a:t>11/17/2011</a:t>
            </a:fld>
            <a:endParaRPr lang="en-US"/>
          </a:p>
        </p:txBody>
      </p:sp>
      <p:sp>
        <p:nvSpPr>
          <p:cNvPr id="6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497A4A1-6177-449E-86EC-233488A05B0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486400"/>
            <a:ext cx="4040188" cy="838200"/>
          </a:xfrm>
        </p:spPr>
        <p:txBody>
          <a:bodyPr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5486400"/>
            <a:ext cx="4041775" cy="838200"/>
          </a:xfrm>
        </p:spPr>
        <p:txBody>
          <a:bodyPr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1516912"/>
            <a:ext cx="4040188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516912"/>
            <a:ext cx="4041775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244FA6-7067-4F4D-AB6D-CDD8D77AB795}" type="datetimeFigureOut">
              <a:rPr lang="en-US"/>
              <a:pPr>
                <a:defRPr/>
              </a:pPr>
              <a:t>11/17/2011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7A145B6-27BA-412F-BE59-0F103E03FDA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320"/>
            <a:ext cx="7470648" cy="1143000"/>
          </a:xfrm>
        </p:spPr>
        <p:txBody>
          <a:bodyPr/>
          <a:lstStyle>
            <a:lvl1pPr algn="l">
              <a:defRPr sz="46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32B650C-953A-42BC-A4FC-C2E643BD1279}" type="datetimeFigureOut">
              <a:rPr lang="en-US"/>
              <a:pPr>
                <a:defRPr/>
              </a:pPr>
              <a:t>11/17/2011</a:t>
            </a:fld>
            <a:endParaRPr lang="en-US"/>
          </a:p>
        </p:txBody>
      </p:sp>
      <p:sp>
        <p:nvSpPr>
          <p:cNvPr id="4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4FA1FFE-3A09-4725-8778-CBB55794EFB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3FF0DA-A4E2-4757-BE00-12863C162FB8}" type="datetimeFigureOut">
              <a:rPr lang="en-US"/>
              <a:pPr>
                <a:defRPr/>
              </a:pPr>
              <a:t>11/17/2011</a:t>
            </a:fld>
            <a:endParaRPr lang="en-US"/>
          </a:p>
        </p:txBody>
      </p:sp>
      <p:sp>
        <p:nvSpPr>
          <p:cNvPr id="3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66F703E-2862-42CF-B9F1-6D40F4B9A05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185528"/>
            <a:ext cx="3200400" cy="730250"/>
          </a:xfrm>
        </p:spPr>
        <p:txBody>
          <a:bodyPr tIns="0" bIns="0" anchor="t"/>
          <a:lstStyle>
            <a:lvl1pPr algn="l">
              <a:buNone/>
              <a:defRPr sz="1800" b="1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57200" y="214424"/>
            <a:ext cx="2743200" cy="914400"/>
          </a:xfrm>
        </p:spPr>
        <p:txBody>
          <a:bodyPr lIns="45720" tIns="0" rIns="45720" bIns="0" anchor="b"/>
          <a:lstStyle>
            <a:lvl1pPr marL="0" indent="0" algn="l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57200" y="1981200"/>
            <a:ext cx="7086600" cy="381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20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26552E2-61F9-4C95-A15D-B20D1FFBC181}" type="datetimeFigureOut">
              <a:rPr lang="en-US"/>
              <a:pPr>
                <a:defRPr/>
              </a:pPr>
              <a:t>11/17/2011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156575" y="6421438"/>
            <a:ext cx="7620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674B56A-729A-4873-AED6-377C8A64174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556732" y="1705709"/>
            <a:ext cx="3053868" cy="1253808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065628" y="1019907"/>
            <a:ext cx="4114800" cy="4114800"/>
          </a:xfrm>
          <a:prstGeom prst="ellipse">
            <a:avLst/>
          </a:prstGeom>
          <a:solidFill>
            <a:schemeClr val="bg2">
              <a:shade val="50000"/>
            </a:schemeClr>
          </a:solidFill>
          <a:ln w="50800" cap="flat">
            <a:solidFill>
              <a:schemeClr val="bg2"/>
            </a:solidFill>
            <a:miter lim="800000"/>
          </a:ln>
          <a:effectLst>
            <a:outerShdw blurRad="152000" dist="345000" dir="5400000" sx="-80000" sy="-18000" rotWithShape="0">
              <a:srgbClr val="000000">
                <a:alpha val="25000"/>
              </a:srgbClr>
            </a:outerShdw>
          </a:effectLst>
          <a:scene3d>
            <a:camera prst="orthographicFront"/>
            <a:lightRig rig="contrasting" dir="t">
              <a:rot lat="0" lon="0" rev="2400000"/>
            </a:lightRig>
          </a:scene3d>
          <a:sp3d contourW="7620">
            <a:bevelT w="63500" h="63500"/>
            <a:contourClr>
              <a:schemeClr val="bg2">
                <a:shade val="50000"/>
              </a:schemeClr>
            </a:contourClr>
          </a:sp3d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556734" y="2998765"/>
            <a:ext cx="3053866" cy="2663482"/>
          </a:xfrm>
        </p:spPr>
        <p:txBody>
          <a:bodyPr lIns="45720" rIns="45720"/>
          <a:lstStyle>
            <a:lvl1pPr marL="0" indent="0">
              <a:buFontTx/>
              <a:buNone/>
              <a:defRPr sz="12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D8BEB38-3E0A-42FD-805A-4E991F1A2788}" type="datetimeFigureOut">
              <a:rPr lang="en-US"/>
              <a:pPr>
                <a:defRPr/>
              </a:pPr>
              <a:t>11/17/2011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FE875D7-FC35-4A2A-8BB8-AFFADB4F7DD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68DA99-4A30-4F47-86FC-0A3C6CCE2A3C}" type="datetimeFigureOut">
              <a:rPr lang="en-US"/>
              <a:pPr>
                <a:defRPr/>
              </a:pPr>
              <a:t>11/17/2011</a:t>
            </a:fld>
            <a:endParaRPr lang="en-US"/>
          </a:p>
        </p:txBody>
      </p:sp>
      <p:sp>
        <p:nvSpPr>
          <p:cNvPr id="5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8EEF6A4-553D-4B7E-A402-8BD910F72F7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A4F1EBE-1645-4AED-B9EA-508C2459F6FC}" type="datetimeFigureOut">
              <a:rPr lang="en-US"/>
              <a:pPr>
                <a:defRPr/>
              </a:pPr>
              <a:t>11/17/2011</a:t>
            </a:fld>
            <a:endParaRPr lang="en-US"/>
          </a:p>
        </p:txBody>
      </p:sp>
      <p:sp>
        <p:nvSpPr>
          <p:cNvPr id="5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28CD97F-7212-4D7A-8A5C-626915F3AC4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Freeform 11"/>
          <p:cNvSpPr>
            <a:spLocks/>
          </p:cNvSpPr>
          <p:nvPr/>
        </p:nvSpPr>
        <p:spPr bwMode="auto">
          <a:xfrm>
            <a:off x="0" y="4751388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6" name="Freeform 15"/>
          <p:cNvSpPr>
            <a:spLocks/>
          </p:cNvSpPr>
          <p:nvPr/>
        </p:nvSpPr>
        <p:spPr bwMode="auto">
          <a:xfrm>
            <a:off x="7315200" y="0"/>
            <a:ext cx="1828800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2082" y="1734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028" name="Title Placeholder 8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7467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45720" tIns="45720" rIns="4572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9" name="Text Placeholder 29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7467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421438"/>
            <a:ext cx="2133600" cy="365125"/>
          </a:xfrm>
          <a:prstGeom prst="rect">
            <a:avLst/>
          </a:prstGeom>
        </p:spPr>
        <p:txBody>
          <a:bodyPr vert="horz" bIns="0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000" smtClean="0">
                <a:solidFill>
                  <a:schemeClr val="tx2">
                    <a:shade val="5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C704B05F-4912-43E2-8FFD-5DBAB34B03B9}" type="datetimeFigureOut">
              <a:rPr lang="en-US"/>
              <a:pPr>
                <a:defRPr/>
              </a:pPr>
              <a:t>11/17/2011</a:t>
            </a:fld>
            <a:endParaRPr lang="en-US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3124200" y="6421438"/>
            <a:ext cx="2895600" cy="365125"/>
          </a:xfrm>
          <a:prstGeom prst="rect">
            <a:avLst/>
          </a:prstGeom>
        </p:spPr>
        <p:txBody>
          <a:bodyPr vert="horz" lIns="0" rIns="0" bIns="0" anchor="b"/>
          <a:lstStyle>
            <a:lvl1pPr algn="ct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000">
                <a:solidFill>
                  <a:schemeClr val="tx2">
                    <a:shade val="5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8153400" y="6421438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000" smtClean="0">
                <a:solidFill>
                  <a:schemeClr val="tx2">
                    <a:shade val="5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B354A40F-53A9-4EA7-9EA1-CB260AD8788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72" r:id="rId1"/>
    <p:sldLayoutId id="2147483666" r:id="rId2"/>
    <p:sldLayoutId id="2147483673" r:id="rId3"/>
    <p:sldLayoutId id="2147483667" r:id="rId4"/>
    <p:sldLayoutId id="2147483674" r:id="rId5"/>
    <p:sldLayoutId id="2147483668" r:id="rId6"/>
    <p:sldLayoutId id="2147483669" r:id="rId7"/>
    <p:sldLayoutId id="2147483675" r:id="rId8"/>
    <p:sldLayoutId id="2147483676" r:id="rId9"/>
    <p:sldLayoutId id="2147483670" r:id="rId10"/>
    <p:sldLayoutId id="2147483671" r:id="rId11"/>
  </p:sldLayoutIdLst>
  <p:txStyles>
    <p:titleStyle>
      <a:lvl1pPr algn="l" rtl="0" fontAlgn="base">
        <a:spcBef>
          <a:spcPct val="0"/>
        </a:spcBef>
        <a:spcAft>
          <a:spcPct val="0"/>
        </a:spcAft>
        <a:defRPr sz="46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4600">
          <a:solidFill>
            <a:schemeClr val="tx1"/>
          </a:solidFill>
          <a:latin typeface="Franklin Gothic Book" pitchFamily="34" charset="0"/>
        </a:defRPr>
      </a:lvl2pPr>
      <a:lvl3pPr algn="l" rtl="0" fontAlgn="base">
        <a:spcBef>
          <a:spcPct val="0"/>
        </a:spcBef>
        <a:spcAft>
          <a:spcPct val="0"/>
        </a:spcAft>
        <a:defRPr sz="4600">
          <a:solidFill>
            <a:schemeClr val="tx1"/>
          </a:solidFill>
          <a:latin typeface="Franklin Gothic Book" pitchFamily="34" charset="0"/>
        </a:defRPr>
      </a:lvl3pPr>
      <a:lvl4pPr algn="l" rtl="0" fontAlgn="base">
        <a:spcBef>
          <a:spcPct val="0"/>
        </a:spcBef>
        <a:spcAft>
          <a:spcPct val="0"/>
        </a:spcAft>
        <a:defRPr sz="4600">
          <a:solidFill>
            <a:schemeClr val="tx1"/>
          </a:solidFill>
          <a:latin typeface="Franklin Gothic Book" pitchFamily="34" charset="0"/>
        </a:defRPr>
      </a:lvl4pPr>
      <a:lvl5pPr algn="l" rtl="0" fontAlgn="base">
        <a:spcBef>
          <a:spcPct val="0"/>
        </a:spcBef>
        <a:spcAft>
          <a:spcPct val="0"/>
        </a:spcAft>
        <a:defRPr sz="4600">
          <a:solidFill>
            <a:schemeClr val="tx1"/>
          </a:solidFill>
          <a:latin typeface="Franklin Gothic Book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600">
          <a:solidFill>
            <a:schemeClr val="tx1"/>
          </a:solidFill>
          <a:latin typeface="Franklin Gothic Book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600">
          <a:solidFill>
            <a:schemeClr val="tx1"/>
          </a:solidFill>
          <a:latin typeface="Franklin Gothic Book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600">
          <a:solidFill>
            <a:schemeClr val="tx1"/>
          </a:solidFill>
          <a:latin typeface="Franklin Gothic Book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600">
          <a:solidFill>
            <a:schemeClr val="tx1"/>
          </a:solidFill>
          <a:latin typeface="Franklin Gothic Book" pitchFamily="34" charset="0"/>
        </a:defRPr>
      </a:lvl9pPr>
    </p:titleStyle>
    <p:bodyStyle>
      <a:lvl1pPr marL="419100" indent="-382588" algn="l" rtl="0" fontAlgn="base">
        <a:spcBef>
          <a:spcPct val="20000"/>
        </a:spcBef>
        <a:spcAft>
          <a:spcPct val="0"/>
        </a:spcAft>
        <a:buClr>
          <a:schemeClr val="accent1"/>
        </a:buClr>
        <a:buSzPct val="80000"/>
        <a:buFont typeface="Wingdings 2" pitchFamily="18" charset="2"/>
        <a:buChar char=""/>
        <a:defRPr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722313" indent="-273050" algn="l" rtl="0" fontAlgn="base">
        <a:spcBef>
          <a:spcPct val="20000"/>
        </a:spcBef>
        <a:spcAft>
          <a:spcPct val="0"/>
        </a:spcAft>
        <a:buClr>
          <a:schemeClr val="accent1"/>
        </a:buClr>
        <a:buSzPct val="90000"/>
        <a:buFont typeface="Wingdings 2" pitchFamily="18" charset="2"/>
        <a:buChar char=""/>
        <a:defRPr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004888" indent="-255588" algn="l" rtl="0" fontAlgn="base">
        <a:spcBef>
          <a:spcPct val="20000"/>
        </a:spcBef>
        <a:spcAft>
          <a:spcPct val="0"/>
        </a:spcAft>
        <a:buClr>
          <a:schemeClr val="accent2"/>
        </a:buClr>
        <a:buSzPct val="85000"/>
        <a:buFont typeface="Arial" charset="0"/>
        <a:buChar char="○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79525" indent="-236538" algn="l" rtl="0" fontAlgn="base">
        <a:spcBef>
          <a:spcPct val="20000"/>
        </a:spcBef>
        <a:spcAft>
          <a:spcPct val="0"/>
        </a:spcAft>
        <a:buClr>
          <a:srgbClr val="8D89A4"/>
        </a:buClr>
        <a:buSzPct val="90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89075" indent="-182563" algn="l" rtl="0" fontAlgn="base">
        <a:spcBef>
          <a:spcPct val="20000"/>
        </a:spcBef>
        <a:spcAft>
          <a:spcPct val="0"/>
        </a:spcAft>
        <a:buClr>
          <a:srgbClr val="748560"/>
        </a:buClr>
        <a:buSzPct val="100000"/>
        <a:buFont typeface="Arial" charset="0"/>
        <a:buChar char="-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00784" indent="-182880" algn="l" rtl="0" eaLnBrk="1" latinLnBrk="0" hangingPunct="1">
        <a:spcBef>
          <a:spcPct val="20000"/>
        </a:spcBef>
        <a:buClr>
          <a:schemeClr val="accent5"/>
        </a:buClr>
        <a:buFont typeface="Arial"/>
        <a:buChar char="-"/>
        <a:defRPr kumimoji="0" sz="20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100000"/>
        <a:buFont typeface="Arial"/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39696" indent="-182880" algn="l" rtl="0" eaLnBrk="1" latinLnBrk="0" hangingPunct="1">
        <a:spcBef>
          <a:spcPct val="20000"/>
        </a:spcBef>
        <a:buClr>
          <a:schemeClr val="accent6"/>
        </a:buClr>
        <a:buFont typeface="Arial"/>
        <a:buChar char="▪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31720" indent="-182880" algn="l" rtl="0" eaLnBrk="1" latinLnBrk="0" hangingPunct="1">
        <a:spcBef>
          <a:spcPct val="20000"/>
        </a:spcBef>
        <a:buClr>
          <a:schemeClr val="accent6"/>
        </a:buClr>
        <a:buFont typeface="Arial"/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hyperlink" Target="http://www.youtube.com/watch?v=9pbUoNa5tyY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smtClean="0">
                <a:latin typeface="Times New Roman" pitchFamily="18" charset="0"/>
                <a:cs typeface="Times New Roman" pitchFamily="18" charset="0"/>
              </a:rPr>
              <a:t>APA Format:  Sixth (6</a:t>
            </a:r>
            <a:r>
              <a:rPr baseline="30000" smtClean="0">
                <a:latin typeface="Times New Roman" pitchFamily="18" charset="0"/>
                <a:cs typeface="Times New Roman" pitchFamily="18" charset="0"/>
              </a:rPr>
              <a:t>th</a:t>
            </a:r>
            <a:r>
              <a:rPr smtClean="0">
                <a:latin typeface="Times New Roman" pitchFamily="18" charset="0"/>
                <a:cs typeface="Times New Roman" pitchFamily="18" charset="0"/>
              </a:rPr>
              <a:t>) Edition</a:t>
            </a:r>
            <a:endParaRPr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314" name="Subtitle 2"/>
          <p:cNvSpPr>
            <a:spLocks noGrp="1"/>
          </p:cNvSpPr>
          <p:nvPr>
            <p:ph type="subTitle" idx="1"/>
          </p:nvPr>
        </p:nvSpPr>
        <p:spPr>
          <a:xfrm>
            <a:off x="433388" y="1544638"/>
            <a:ext cx="6480175" cy="1752600"/>
          </a:xfrm>
        </p:spPr>
        <p:txBody>
          <a:bodyPr/>
          <a:lstStyle/>
          <a:p>
            <a:r>
              <a:rPr lang="en-US" smtClean="0"/>
              <a:t>The Basics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Margins</a:t>
            </a:r>
          </a:p>
        </p:txBody>
      </p:sp>
      <p:sp>
        <p:nvSpPr>
          <p:cNvPr id="14338" name="Content Placeholder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mtClean="0"/>
              <a:t>Page Layout</a:t>
            </a:r>
          </a:p>
          <a:p>
            <a:pPr lvl="1"/>
            <a:r>
              <a:rPr lang="en-US" smtClean="0"/>
              <a:t>Margins</a:t>
            </a:r>
          </a:p>
          <a:p>
            <a:pPr lvl="1"/>
            <a:r>
              <a:rPr lang="en-US" smtClean="0"/>
              <a:t>1”</a:t>
            </a:r>
          </a:p>
          <a:p>
            <a:pPr lvl="1">
              <a:buFont typeface="Wingdings 2" pitchFamily="18" charset="2"/>
              <a:buNone/>
            </a:pPr>
            <a:endParaRPr lang="en-US" smtClean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Font</a:t>
            </a:r>
          </a:p>
        </p:txBody>
      </p:sp>
      <p:sp>
        <p:nvSpPr>
          <p:cNvPr id="15362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mtClean="0"/>
              <a:t>Default</a:t>
            </a:r>
          </a:p>
          <a:p>
            <a:pPr lvl="1"/>
            <a:r>
              <a:rPr lang="en-US" smtClean="0"/>
              <a:t>Home tab</a:t>
            </a:r>
          </a:p>
          <a:p>
            <a:pPr lvl="1"/>
            <a:r>
              <a:rPr lang="en-US" smtClean="0"/>
              <a:t>Font dialog box</a:t>
            </a:r>
          </a:p>
          <a:p>
            <a:pPr lvl="2"/>
            <a:r>
              <a:rPr lang="en-US" smtClean="0"/>
              <a:t>Font:  Times New Roman</a:t>
            </a:r>
          </a:p>
          <a:p>
            <a:pPr lvl="2"/>
            <a:r>
              <a:rPr lang="en-US" smtClean="0"/>
              <a:t>Style:  Regular</a:t>
            </a:r>
          </a:p>
          <a:p>
            <a:pPr lvl="2"/>
            <a:r>
              <a:rPr lang="en-US" smtClean="0"/>
              <a:t>Size: 12</a:t>
            </a:r>
          </a:p>
          <a:p>
            <a:pPr lvl="2"/>
            <a:r>
              <a:rPr lang="en-US" smtClean="0"/>
              <a:t>Default</a:t>
            </a:r>
          </a:p>
          <a:p>
            <a:pPr lvl="2">
              <a:buFont typeface="Arial" charset="0"/>
              <a:buNone/>
            </a:pPr>
            <a:endParaRPr lang="en-US" smtClean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Header</a:t>
            </a:r>
          </a:p>
        </p:txBody>
      </p:sp>
      <p:sp>
        <p:nvSpPr>
          <p:cNvPr id="16386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mtClean="0"/>
              <a:t>Insert tab</a:t>
            </a:r>
          </a:p>
          <a:p>
            <a:r>
              <a:rPr lang="en-US" smtClean="0"/>
              <a:t>Header</a:t>
            </a:r>
          </a:p>
          <a:p>
            <a:pPr lvl="1"/>
            <a:r>
              <a:rPr lang="en-US" smtClean="0"/>
              <a:t>Blank</a:t>
            </a:r>
          </a:p>
          <a:p>
            <a:pPr lvl="1"/>
            <a:r>
              <a:rPr lang="en-US" smtClean="0"/>
              <a:t>Different first page</a:t>
            </a:r>
          </a:p>
          <a:p>
            <a:pPr lvl="1"/>
            <a:r>
              <a:rPr lang="en-US" smtClean="0"/>
              <a:t>Running head: SHORTENED TITLE</a:t>
            </a:r>
          </a:p>
          <a:p>
            <a:pPr lvl="1"/>
            <a:r>
              <a:rPr lang="en-US" smtClean="0"/>
              <a:t>Tab key</a:t>
            </a:r>
          </a:p>
          <a:p>
            <a:pPr lvl="1">
              <a:buFont typeface="Wingdings 2" pitchFamily="18" charset="2"/>
              <a:buNone/>
            </a:pPr>
            <a:endParaRPr lang="en-US" smtClean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Page Number</a:t>
            </a:r>
          </a:p>
        </p:txBody>
      </p:sp>
      <p:sp>
        <p:nvSpPr>
          <p:cNvPr id="17410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mtClean="0"/>
              <a:t>Page Number</a:t>
            </a:r>
          </a:p>
          <a:p>
            <a:pPr lvl="1"/>
            <a:r>
              <a:rPr lang="en-US" smtClean="0"/>
              <a:t>Current position (page number 1 will appear)</a:t>
            </a:r>
          </a:p>
          <a:p>
            <a:pPr lvl="1"/>
            <a:r>
              <a:rPr lang="en-US" smtClean="0"/>
              <a:t>Double click anywhere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Title Page:  Title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420624" indent="-384048" fontAlgn="auto">
              <a:spcAft>
                <a:spcPts val="0"/>
              </a:spcAft>
              <a:buFont typeface="Wingdings 2"/>
              <a:buChar char=""/>
              <a:defRPr/>
            </a:pPr>
            <a:r>
              <a:rPr lang="en-US" dirty="0" smtClean="0"/>
              <a:t>Enter about 1/3 way down page</a:t>
            </a:r>
          </a:p>
          <a:p>
            <a:pPr marL="420624" indent="-384048" fontAlgn="auto">
              <a:spcAft>
                <a:spcPts val="0"/>
              </a:spcAft>
              <a:buFont typeface="Wingdings 2"/>
              <a:buChar char=""/>
              <a:defRPr/>
            </a:pPr>
            <a:r>
              <a:rPr lang="en-US" dirty="0" smtClean="0"/>
              <a:t>Center text option</a:t>
            </a:r>
          </a:p>
          <a:p>
            <a:pPr marL="420624" indent="-384048" fontAlgn="auto">
              <a:spcAft>
                <a:spcPts val="0"/>
              </a:spcAft>
              <a:buFont typeface="Wingdings 2"/>
              <a:buChar char=""/>
              <a:defRPr/>
            </a:pPr>
            <a:r>
              <a:rPr lang="en-US" dirty="0" smtClean="0"/>
              <a:t>Line spacing:  2.0</a:t>
            </a:r>
          </a:p>
          <a:p>
            <a:pPr marL="420624" indent="-384048" fontAlgn="auto">
              <a:spcAft>
                <a:spcPts val="0"/>
              </a:spcAft>
              <a:buFont typeface="Wingdings 2"/>
              <a:buChar char=""/>
              <a:defRPr/>
            </a:pPr>
            <a:r>
              <a:rPr lang="en-US" dirty="0" smtClean="0"/>
              <a:t>Go back into line spacing:  Remove space after paragraph</a:t>
            </a:r>
          </a:p>
          <a:p>
            <a:pPr marL="420624" indent="-384048" fontAlgn="auto">
              <a:spcAft>
                <a:spcPts val="0"/>
              </a:spcAft>
              <a:buFont typeface="Wingdings 2"/>
              <a:buChar char=""/>
              <a:defRPr/>
            </a:pPr>
            <a:r>
              <a:rPr lang="en-US" dirty="0" smtClean="0"/>
              <a:t>Type Title using regular type</a:t>
            </a:r>
          </a:p>
          <a:p>
            <a:pPr marL="722376" lvl="1" indent="-274320" fontAlgn="auto">
              <a:spcAft>
                <a:spcPts val="0"/>
              </a:spcAft>
              <a:buFont typeface="Wingdings 2"/>
              <a:buChar char=""/>
              <a:defRPr/>
            </a:pPr>
            <a:r>
              <a:rPr lang="en-US" dirty="0" smtClean="0"/>
              <a:t>Capitalizing significant words only</a:t>
            </a:r>
          </a:p>
          <a:p>
            <a:pPr marL="722376" lvl="1" indent="-274320" fontAlgn="auto">
              <a:spcAft>
                <a:spcPts val="0"/>
              </a:spcAft>
              <a:buFont typeface="Wingdings 2"/>
              <a:buChar char=""/>
              <a:defRPr/>
            </a:pPr>
            <a:r>
              <a:rPr lang="en-US" dirty="0" smtClean="0"/>
              <a:t>Do not capitalize prepositions</a:t>
            </a:r>
          </a:p>
          <a:p>
            <a:pPr marL="722376" lvl="1" indent="-274320" fontAlgn="auto">
              <a:spcAft>
                <a:spcPts val="0"/>
              </a:spcAft>
              <a:buFont typeface="Wingdings 2"/>
              <a:buChar char=""/>
              <a:defRPr/>
            </a:pPr>
            <a:r>
              <a:rPr lang="en-US" dirty="0" smtClean="0"/>
              <a:t>Do not capitalize words &lt;5 letters</a:t>
            </a:r>
            <a:endParaRPr lang="en-US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Title page: Name</a:t>
            </a:r>
          </a:p>
        </p:txBody>
      </p:sp>
      <p:sp>
        <p:nvSpPr>
          <p:cNvPr id="19458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mtClean="0"/>
              <a:t>Enter after title</a:t>
            </a:r>
          </a:p>
          <a:p>
            <a:pPr lvl="1"/>
            <a:r>
              <a:rPr lang="en-US" smtClean="0"/>
              <a:t>Type First Name then last name</a:t>
            </a:r>
          </a:p>
          <a:p>
            <a:pPr lvl="1"/>
            <a:r>
              <a:rPr lang="en-US" smtClean="0"/>
              <a:t>Enter</a:t>
            </a:r>
          </a:p>
          <a:p>
            <a:pPr lvl="1"/>
            <a:r>
              <a:rPr lang="en-US" smtClean="0"/>
              <a:t>School name</a:t>
            </a:r>
          </a:p>
          <a:p>
            <a:endParaRPr lang="en-US" smtClean="0"/>
          </a:p>
          <a:p>
            <a:pPr>
              <a:buFont typeface="Wingdings 2" pitchFamily="18" charset="2"/>
              <a:buNone/>
            </a:pPr>
            <a:endParaRPr lang="en-US" smtClean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Page break</a:t>
            </a:r>
          </a:p>
        </p:txBody>
      </p:sp>
      <p:sp>
        <p:nvSpPr>
          <p:cNvPr id="20482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mtClean="0"/>
              <a:t>Insert</a:t>
            </a:r>
          </a:p>
          <a:p>
            <a:pPr lvl="1"/>
            <a:r>
              <a:rPr lang="en-US" smtClean="0"/>
              <a:t>Page break</a:t>
            </a:r>
          </a:p>
          <a:p>
            <a:pPr lvl="1">
              <a:buFont typeface="Wingdings 2" pitchFamily="18" charset="2"/>
              <a:buNone/>
            </a:pPr>
            <a:endParaRPr lang="en-US" smtClean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Header: other pages</a:t>
            </a:r>
          </a:p>
        </p:txBody>
      </p:sp>
      <p:sp>
        <p:nvSpPr>
          <p:cNvPr id="21506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mtClean="0"/>
              <a:t>Double click in header area</a:t>
            </a:r>
          </a:p>
          <a:p>
            <a:pPr lvl="1"/>
            <a:r>
              <a:rPr lang="en-US" smtClean="0"/>
              <a:t>Highlight over the words [Type text]</a:t>
            </a:r>
          </a:p>
          <a:p>
            <a:pPr lvl="1"/>
            <a:r>
              <a:rPr lang="en-US" smtClean="0"/>
              <a:t>Type in shortened title all caps</a:t>
            </a:r>
          </a:p>
          <a:p>
            <a:pPr lvl="1"/>
            <a:r>
              <a:rPr lang="en-US" smtClean="0"/>
              <a:t>Tab key</a:t>
            </a:r>
          </a:p>
          <a:p>
            <a:pPr lvl="1"/>
            <a:r>
              <a:rPr lang="en-US" smtClean="0"/>
              <a:t>Insert</a:t>
            </a:r>
          </a:p>
          <a:p>
            <a:pPr lvl="1"/>
            <a:r>
              <a:rPr lang="en-US" smtClean="0"/>
              <a:t>Page # option arrow</a:t>
            </a:r>
          </a:p>
          <a:p>
            <a:pPr lvl="1"/>
            <a:r>
              <a:rPr lang="en-US" smtClean="0"/>
              <a:t>Current position</a:t>
            </a:r>
          </a:p>
          <a:p>
            <a:pPr lvl="2"/>
            <a:r>
              <a:rPr lang="en-US" smtClean="0"/>
              <a:t>Word will number all pages in order</a:t>
            </a:r>
          </a:p>
          <a:p>
            <a:pPr lvl="2"/>
            <a:r>
              <a:rPr lang="en-US" smtClean="0"/>
              <a:t>Double click anywhere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Abstract</a:t>
            </a:r>
          </a:p>
        </p:txBody>
      </p:sp>
      <p:sp>
        <p:nvSpPr>
          <p:cNvPr id="22530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mtClean="0"/>
              <a:t>Type in “Abstract”</a:t>
            </a:r>
          </a:p>
          <a:p>
            <a:r>
              <a:rPr lang="en-US" smtClean="0"/>
              <a:t>Enter</a:t>
            </a:r>
          </a:p>
          <a:p>
            <a:r>
              <a:rPr lang="en-US" smtClean="0"/>
              <a:t>Select left align</a:t>
            </a:r>
          </a:p>
          <a:p>
            <a:r>
              <a:rPr lang="en-US" smtClean="0"/>
              <a:t>Do not indent</a:t>
            </a:r>
          </a:p>
          <a:p>
            <a:r>
              <a:rPr lang="en-US" smtClean="0"/>
              <a:t>150-250 words</a:t>
            </a:r>
          </a:p>
          <a:p>
            <a:r>
              <a:rPr lang="en-US" smtClean="0"/>
              <a:t>Concise summary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Page break</a:t>
            </a:r>
          </a:p>
        </p:txBody>
      </p:sp>
      <p:sp>
        <p:nvSpPr>
          <p:cNvPr id="23554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mtClean="0"/>
              <a:t>Insert</a:t>
            </a:r>
          </a:p>
          <a:p>
            <a:r>
              <a:rPr lang="en-US" smtClean="0"/>
              <a:t>Page break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First Body Page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420624" indent="-384048" fontAlgn="auto">
              <a:spcAft>
                <a:spcPts val="0"/>
              </a:spcAft>
              <a:buFont typeface="Wingdings 2"/>
              <a:buChar char=""/>
              <a:defRPr/>
            </a:pPr>
            <a:r>
              <a:rPr lang="en-US" dirty="0" smtClean="0"/>
              <a:t>Home center alignment</a:t>
            </a:r>
          </a:p>
          <a:p>
            <a:pPr marL="420624" indent="-384048" fontAlgn="auto">
              <a:spcAft>
                <a:spcPts val="0"/>
              </a:spcAft>
              <a:buFont typeface="Wingdings 2"/>
              <a:buChar char=""/>
              <a:defRPr/>
            </a:pPr>
            <a:r>
              <a:rPr lang="en-US" dirty="0" smtClean="0"/>
              <a:t>Type full title just as on title page</a:t>
            </a:r>
          </a:p>
          <a:p>
            <a:pPr marL="420624" indent="-384048" fontAlgn="auto">
              <a:spcAft>
                <a:spcPts val="0"/>
              </a:spcAft>
              <a:buFont typeface="Wingdings 2"/>
              <a:buChar char=""/>
              <a:defRPr/>
            </a:pPr>
            <a:r>
              <a:rPr lang="en-US" dirty="0" smtClean="0"/>
              <a:t>Enter </a:t>
            </a:r>
          </a:p>
          <a:p>
            <a:pPr marL="420624" indent="-384048" fontAlgn="auto">
              <a:spcAft>
                <a:spcPts val="0"/>
              </a:spcAft>
              <a:buFont typeface="Wingdings 2"/>
              <a:buChar char=""/>
              <a:defRPr/>
            </a:pPr>
            <a:r>
              <a:rPr lang="en-US" dirty="0" smtClean="0"/>
              <a:t>Home tab</a:t>
            </a:r>
          </a:p>
          <a:p>
            <a:pPr marL="420624" indent="-384048" fontAlgn="auto">
              <a:spcAft>
                <a:spcPts val="0"/>
              </a:spcAft>
              <a:buFont typeface="Wingdings 2"/>
              <a:buChar char=""/>
              <a:defRPr/>
            </a:pPr>
            <a:r>
              <a:rPr lang="en-US" dirty="0" smtClean="0"/>
              <a:t>Left align</a:t>
            </a:r>
          </a:p>
          <a:p>
            <a:pPr marL="420624" indent="-384048" fontAlgn="auto">
              <a:spcAft>
                <a:spcPts val="0"/>
              </a:spcAft>
              <a:buFont typeface="Wingdings 2"/>
              <a:buChar char=""/>
              <a:defRPr/>
            </a:pPr>
            <a:r>
              <a:rPr lang="en-US" dirty="0" smtClean="0"/>
              <a:t>Tab one time</a:t>
            </a:r>
          </a:p>
          <a:p>
            <a:pPr marL="420624" indent="-384048" fontAlgn="auto">
              <a:spcAft>
                <a:spcPts val="0"/>
              </a:spcAft>
              <a:buFont typeface="Wingdings 2"/>
              <a:buChar char=""/>
              <a:defRPr/>
            </a:pPr>
            <a:r>
              <a:rPr lang="en-US" dirty="0" smtClean="0"/>
              <a:t>Do not enter at end of line (word wrapping); unless starting new paragraph.</a:t>
            </a:r>
            <a:endParaRPr lang="en-US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End of paragraph</a:t>
            </a:r>
          </a:p>
        </p:txBody>
      </p:sp>
      <p:sp>
        <p:nvSpPr>
          <p:cNvPr id="25602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mtClean="0"/>
              <a:t>Enter one time to begin new paragraph</a:t>
            </a:r>
          </a:p>
          <a:p>
            <a:r>
              <a:rPr lang="en-US" smtClean="0"/>
              <a:t>Tab one time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In-text citation</a:t>
            </a:r>
          </a:p>
        </p:txBody>
      </p:sp>
      <p:sp>
        <p:nvSpPr>
          <p:cNvPr id="26626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mtClean="0"/>
              <a:t>This in-text citation consists of the author’s last name and year of publication in parenthesis, like this (Smith, 2009).</a:t>
            </a:r>
          </a:p>
          <a:p>
            <a:r>
              <a:rPr lang="en-US" smtClean="0"/>
              <a:t>No author use first few words of sources title (“Prison Education,” 2008).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Reference Page</a:t>
            </a:r>
          </a:p>
        </p:txBody>
      </p:sp>
      <p:sp>
        <p:nvSpPr>
          <p:cNvPr id="27650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mtClean="0"/>
              <a:t>Insert</a:t>
            </a:r>
          </a:p>
          <a:p>
            <a:pPr lvl="1"/>
            <a:r>
              <a:rPr lang="en-US" smtClean="0"/>
              <a:t>Page break</a:t>
            </a:r>
          </a:p>
          <a:p>
            <a:r>
              <a:rPr lang="en-US" smtClean="0"/>
              <a:t>Home</a:t>
            </a:r>
          </a:p>
          <a:p>
            <a:pPr lvl="1"/>
            <a:r>
              <a:rPr lang="en-US" smtClean="0"/>
              <a:t>Center align</a:t>
            </a:r>
          </a:p>
          <a:p>
            <a:r>
              <a:rPr lang="en-US" smtClean="0"/>
              <a:t>References</a:t>
            </a:r>
          </a:p>
          <a:p>
            <a:pPr lvl="1"/>
            <a:r>
              <a:rPr lang="en-US" smtClean="0"/>
              <a:t>Enter</a:t>
            </a:r>
          </a:p>
          <a:p>
            <a:r>
              <a:rPr lang="en-US" smtClean="0"/>
              <a:t>Home </a:t>
            </a:r>
          </a:p>
          <a:p>
            <a:pPr lvl="1"/>
            <a:r>
              <a:rPr lang="en-US" smtClean="0"/>
              <a:t>Left align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3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Source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 marL="420624" indent="-384048" fontAlgn="auto">
              <a:spcAft>
                <a:spcPts val="0"/>
              </a:spcAft>
              <a:buFont typeface="Wingdings 2"/>
              <a:buChar char=""/>
              <a:defRPr/>
            </a:pPr>
            <a:r>
              <a:rPr lang="en-US" dirty="0" smtClean="0"/>
              <a:t>Begin w/ authors last name</a:t>
            </a:r>
          </a:p>
          <a:p>
            <a:pPr marL="420624" indent="-384048" fontAlgn="auto">
              <a:spcAft>
                <a:spcPts val="0"/>
              </a:spcAft>
              <a:buFont typeface="Wingdings 2"/>
              <a:buChar char=""/>
              <a:defRPr/>
            </a:pPr>
            <a:r>
              <a:rPr lang="en-US" dirty="0" smtClean="0"/>
              <a:t>Comma</a:t>
            </a:r>
          </a:p>
          <a:p>
            <a:pPr marL="420624" indent="-384048" fontAlgn="auto">
              <a:spcAft>
                <a:spcPts val="0"/>
              </a:spcAft>
              <a:buFont typeface="Wingdings 2"/>
              <a:buChar char=""/>
              <a:defRPr/>
            </a:pPr>
            <a:r>
              <a:rPr lang="en-US" dirty="0" smtClean="0"/>
              <a:t>Initial (include first &amp; last if provided)</a:t>
            </a:r>
          </a:p>
          <a:p>
            <a:pPr marL="420624" indent="-384048" fontAlgn="auto">
              <a:spcAft>
                <a:spcPts val="0"/>
              </a:spcAft>
              <a:buFont typeface="Wingdings 2"/>
              <a:buChar char=""/>
              <a:defRPr/>
            </a:pPr>
            <a:r>
              <a:rPr lang="en-US" dirty="0" smtClean="0"/>
              <a:t>Period after each initial</a:t>
            </a:r>
          </a:p>
          <a:p>
            <a:pPr marL="420624" indent="-384048" fontAlgn="auto">
              <a:spcAft>
                <a:spcPts val="0"/>
              </a:spcAft>
              <a:buFont typeface="Wingdings 2"/>
              <a:buChar char=""/>
              <a:defRPr/>
            </a:pPr>
            <a:r>
              <a:rPr lang="en-US" dirty="0" smtClean="0"/>
              <a:t>Date in parenthesis followed by period</a:t>
            </a:r>
          </a:p>
          <a:p>
            <a:pPr marL="420624" indent="-384048" fontAlgn="auto">
              <a:spcAft>
                <a:spcPts val="0"/>
              </a:spcAft>
              <a:buFont typeface="Wingdings 2"/>
              <a:buChar char=""/>
              <a:defRPr/>
            </a:pPr>
            <a:r>
              <a:rPr lang="en-US" dirty="0" smtClean="0"/>
              <a:t>Title (cap only first word, proper nouns), period</a:t>
            </a:r>
          </a:p>
          <a:p>
            <a:pPr marL="420624" indent="-384048" fontAlgn="auto">
              <a:spcAft>
                <a:spcPts val="0"/>
              </a:spcAft>
              <a:buFont typeface="Wingdings 2"/>
              <a:buChar char=""/>
              <a:defRPr/>
            </a:pPr>
            <a:r>
              <a:rPr lang="en-US" dirty="0" smtClean="0"/>
              <a:t>Italicize journal name</a:t>
            </a:r>
          </a:p>
          <a:p>
            <a:pPr marL="420624" indent="-384048" fontAlgn="auto">
              <a:spcAft>
                <a:spcPts val="0"/>
              </a:spcAft>
              <a:buFont typeface="Wingdings 2"/>
              <a:buChar char=""/>
              <a:defRPr/>
            </a:pPr>
            <a:r>
              <a:rPr lang="en-US" dirty="0" smtClean="0"/>
              <a:t>Comma</a:t>
            </a:r>
          </a:p>
          <a:p>
            <a:pPr marL="420624" indent="-384048" fontAlgn="auto">
              <a:spcAft>
                <a:spcPts val="0"/>
              </a:spcAft>
              <a:buFont typeface="Wingdings 2"/>
              <a:buChar char=""/>
              <a:defRPr/>
            </a:pPr>
            <a:r>
              <a:rPr lang="en-US" dirty="0" smtClean="0"/>
              <a:t>Volume &amp; issue if given</a:t>
            </a:r>
          </a:p>
          <a:p>
            <a:pPr marL="420624" indent="-384048" fontAlgn="auto">
              <a:spcAft>
                <a:spcPts val="0"/>
              </a:spcAft>
              <a:buFont typeface="Wingdings 2"/>
              <a:buChar char=""/>
              <a:defRPr/>
            </a:pPr>
            <a:r>
              <a:rPr lang="en-US" dirty="0" smtClean="0"/>
              <a:t>Comma</a:t>
            </a:r>
          </a:p>
          <a:p>
            <a:pPr marL="420624" indent="-384048" fontAlgn="auto">
              <a:spcAft>
                <a:spcPts val="0"/>
              </a:spcAft>
              <a:buFont typeface="Wingdings 2"/>
              <a:buChar char=""/>
              <a:defRPr/>
            </a:pPr>
            <a:r>
              <a:rPr lang="en-US" dirty="0" smtClean="0"/>
              <a:t>Pages numbers</a:t>
            </a:r>
          </a:p>
          <a:p>
            <a:pPr marL="420624" indent="-384048" fontAlgn="auto">
              <a:spcAft>
                <a:spcPts val="0"/>
              </a:spcAft>
              <a:buFont typeface="Wingdings 2"/>
              <a:buChar char=""/>
              <a:defRPr/>
            </a:pPr>
            <a:r>
              <a:rPr lang="en-US" dirty="0" smtClean="0"/>
              <a:t>Second line:  hanging indention</a:t>
            </a:r>
          </a:p>
          <a:p>
            <a:pPr marL="420624" indent="-384048" fontAlgn="auto">
              <a:spcAft>
                <a:spcPts val="0"/>
              </a:spcAft>
              <a:buFont typeface="Wingdings 2"/>
              <a:buChar char=""/>
              <a:defRPr/>
            </a:pPr>
            <a:endParaRPr lang="en-US" dirty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7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Hanging indent</a:t>
            </a:r>
          </a:p>
        </p:txBody>
      </p:sp>
      <p:sp>
        <p:nvSpPr>
          <p:cNvPr id="29698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mtClean="0"/>
              <a:t>Highlight line to indent</a:t>
            </a:r>
          </a:p>
          <a:p>
            <a:r>
              <a:rPr lang="en-US" smtClean="0"/>
              <a:t>Hour glass icon on ruler (at top)</a:t>
            </a:r>
          </a:p>
          <a:p>
            <a:r>
              <a:rPr lang="en-US" smtClean="0"/>
              <a:t>Left click/drag to half inch mark</a:t>
            </a:r>
          </a:p>
          <a:p>
            <a:r>
              <a:rPr lang="en-US" smtClean="0"/>
              <a:t>Enter to begin next reference</a:t>
            </a: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1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Online sources</a:t>
            </a:r>
          </a:p>
        </p:txBody>
      </p:sp>
      <p:sp>
        <p:nvSpPr>
          <p:cNvPr id="30722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mtClean="0"/>
              <a:t>Journal articles found online or in a library database</a:t>
            </a:r>
          </a:p>
          <a:p>
            <a:pPr lvl="1"/>
            <a:r>
              <a:rPr lang="en-US" smtClean="0"/>
              <a:t>Add doi at end of citation (unique identifier)</a:t>
            </a:r>
          </a:p>
          <a:p>
            <a:pPr lvl="1"/>
            <a:r>
              <a:rPr lang="en-US" smtClean="0"/>
              <a:t>No doi:  use home page url</a:t>
            </a: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5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Video Tutorial</a:t>
            </a:r>
          </a:p>
        </p:txBody>
      </p:sp>
      <p:sp>
        <p:nvSpPr>
          <p:cNvPr id="31746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mtClean="0">
                <a:hlinkClick r:id="rId2"/>
              </a:rPr>
              <a:t>http://www.youtube.com/watch?v=9pbUoNa5tyY</a:t>
            </a:r>
            <a:endParaRPr lang="en-US" smtClean="0"/>
          </a:p>
          <a:p>
            <a:endParaRPr lang="en-US" smtClean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Technic">
  <a:themeElements>
    <a:clrScheme name="Technic">
      <a:dk1>
        <a:sysClr val="windowText" lastClr="000000"/>
      </a:dk1>
      <a:lt1>
        <a:sysClr val="window" lastClr="FFFFFF"/>
      </a:lt1>
      <a:dk2>
        <a:srgbClr val="3B3B3B"/>
      </a:dk2>
      <a:lt2>
        <a:srgbClr val="D4D2D0"/>
      </a:lt2>
      <a:accent1>
        <a:srgbClr val="6EA0B0"/>
      </a:accent1>
      <a:accent2>
        <a:srgbClr val="CCAF0A"/>
      </a:accent2>
      <a:accent3>
        <a:srgbClr val="8D89A4"/>
      </a:accent3>
      <a:accent4>
        <a:srgbClr val="748560"/>
      </a:accent4>
      <a:accent5>
        <a:srgbClr val="9E9273"/>
      </a:accent5>
      <a:accent6>
        <a:srgbClr val="7E848D"/>
      </a:accent6>
      <a:hlink>
        <a:srgbClr val="00C8C3"/>
      </a:hlink>
      <a:folHlink>
        <a:srgbClr val="A116E0"/>
      </a:folHlink>
    </a:clrScheme>
    <a:fontScheme name="Technic">
      <a:majorFont>
        <a:latin typeface="Franklin Gothic Book"/>
        <a:ea typeface=""/>
        <a:cs typeface=""/>
        <a:font script="Jpan" typeface="ＭＳ Ｐゴシック"/>
        <a:font script="Hang" typeface="HY견고딕"/>
        <a:font script="Hans" typeface="宋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HGｺﾞｼｯｸM"/>
        <a:font script="Hang" typeface="HY중고딕"/>
        <a:font script="Hans" typeface="黑体"/>
        <a:font script="Hant" typeface="微軟正黑體"/>
        <a:font script="Arab" typeface="Tahoma"/>
        <a:font script="Hebr" typeface="Levenim MT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Technic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</a:schemeClr>
            </a:gs>
            <a:gs pos="68000">
              <a:schemeClr val="phClr">
                <a:tint val="77000"/>
              </a:schemeClr>
            </a:gs>
            <a:gs pos="81000">
              <a:schemeClr val="phClr">
                <a:tint val="79000"/>
              </a:schemeClr>
            </a:gs>
            <a:gs pos="86000">
              <a:schemeClr val="phClr">
                <a:tint val="73000"/>
              </a:schemeClr>
            </a:gs>
            <a:gs pos="100000">
              <a:schemeClr val="phClr">
                <a:tint val="35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3000"/>
                <a:satMod val="150000"/>
              </a:schemeClr>
            </a:gs>
            <a:gs pos="25000">
              <a:schemeClr val="phClr">
                <a:tint val="96000"/>
                <a:shade val="80000"/>
                <a:satMod val="105000"/>
              </a:schemeClr>
            </a:gs>
            <a:gs pos="38000">
              <a:schemeClr val="phClr">
                <a:tint val="96000"/>
                <a:shade val="59000"/>
                <a:satMod val="120000"/>
              </a:schemeClr>
            </a:gs>
            <a:gs pos="55000">
              <a:schemeClr val="phClr">
                <a:shade val="57000"/>
                <a:satMod val="120000"/>
              </a:schemeClr>
            </a:gs>
            <a:gs pos="80000">
              <a:schemeClr val="phClr">
                <a:shade val="56000"/>
                <a:satMod val="145000"/>
              </a:schemeClr>
            </a:gs>
            <a:gs pos="88000">
              <a:schemeClr val="phClr">
                <a:shade val="63000"/>
                <a:satMod val="160000"/>
              </a:schemeClr>
            </a:gs>
            <a:gs pos="100000">
              <a:schemeClr val="phClr">
                <a:tint val="99555"/>
                <a:satMod val="155000"/>
              </a:schemeClr>
            </a:gs>
          </a:gsLst>
          <a:lin ang="5400000" scaled="1"/>
        </a:gradFill>
      </a:fillStyleLst>
      <a:lnStyleLst>
        <a:ln w="9525" cap="flat" cmpd="sng" algn="ctr">
          <a:solidFill>
            <a:schemeClr val="phClr">
              <a:shade val="60000"/>
              <a:satMod val="300000"/>
            </a:schemeClr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glow rad="635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</a:effectStyle>
        <a:effectStyle>
          <a:effectLst>
            <a:glow rad="700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</a:effectStyle>
        <a:effectStyle>
          <a:effectLst>
            <a:glow rad="762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  <a:scene3d>
            <a:camera prst="orthographicFront" fov="0">
              <a:rot lat="0" lon="0" rev="0"/>
            </a:camera>
            <a:lightRig rig="harsh" dir="t">
              <a:rot lat="6000000" lon="6000000" rev="0"/>
            </a:lightRig>
          </a:scene3d>
          <a:sp3d contourW="10000" prstMaterial="metal">
            <a:bevelT w="20000" h="9000" prst="softRound"/>
            <a:contourClr>
              <a:schemeClr val="phClr">
                <a:shade val="30000"/>
                <a:satMod val="2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50000"/>
              </a:schemeClr>
            </a:gs>
            <a:gs pos="30000">
              <a:schemeClr val="phClr">
                <a:shade val="60000"/>
                <a:satMod val="150000"/>
              </a:schemeClr>
            </a:gs>
            <a:gs pos="100000">
              <a:schemeClr val="phClr">
                <a:tint val="83000"/>
                <a:satMod val="200000"/>
              </a:schemeClr>
            </a:gs>
          </a:gsLst>
          <a:lin ang="13000000" scaled="0"/>
        </a:gra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60000" t="50000" r="4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Technic</Template>
  <TotalTime>42</TotalTime>
  <Words>416</Words>
  <Application>Microsoft Office PowerPoint</Application>
  <PresentationFormat>On-screen Show (4:3)</PresentationFormat>
  <Paragraphs>109</Paragraphs>
  <Slides>19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0" baseType="lpstr">
      <vt:lpstr>Technic</vt:lpstr>
      <vt:lpstr>APA Format:  Sixth (6th) Edition</vt:lpstr>
      <vt:lpstr>Margins</vt:lpstr>
      <vt:lpstr>Font</vt:lpstr>
      <vt:lpstr>Header</vt:lpstr>
      <vt:lpstr>Page Number</vt:lpstr>
      <vt:lpstr>Title Page:  Title</vt:lpstr>
      <vt:lpstr>Title page: Name</vt:lpstr>
      <vt:lpstr>Page break</vt:lpstr>
      <vt:lpstr>Header: other pages</vt:lpstr>
      <vt:lpstr>Abstract</vt:lpstr>
      <vt:lpstr>Page break</vt:lpstr>
      <vt:lpstr>First Body Page</vt:lpstr>
      <vt:lpstr>End of paragraph</vt:lpstr>
      <vt:lpstr>In-text citation</vt:lpstr>
      <vt:lpstr>Reference Page</vt:lpstr>
      <vt:lpstr>Source</vt:lpstr>
      <vt:lpstr>Hanging indent</vt:lpstr>
      <vt:lpstr>Online sources</vt:lpstr>
      <vt:lpstr>Video Tutorial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APA Format:  Sixth (6th) Edition</dc:title>
  <dc:creator>crystallj</dc:creator>
  <cp:lastModifiedBy>crystallj</cp:lastModifiedBy>
  <cp:revision>6</cp:revision>
  <dcterms:created xsi:type="dcterms:W3CDTF">2011-11-12T22:47:00Z</dcterms:created>
  <dcterms:modified xsi:type="dcterms:W3CDTF">2011-11-12T23:29:55Z</dcterms:modified>
</cp:coreProperties>
</file>