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76" r:id="rId3"/>
    <p:sldId id="257" r:id="rId4"/>
    <p:sldId id="274" r:id="rId5"/>
    <p:sldId id="261" r:id="rId6"/>
    <p:sldId id="265" r:id="rId7"/>
    <p:sldId id="26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245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15FA29-D200-463D-B9CF-1F9BA85FA0BF}" type="datetimeFigureOut">
              <a:rPr lang="en-US" smtClean="0"/>
              <a:pPr/>
              <a:t>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3BA133-9D96-4AE6-B734-F2862F887073}" type="slidenum">
              <a:rPr lang="en-US" smtClean="0"/>
              <a:pPr/>
              <a:t>‹#›</a:t>
            </a:fld>
            <a:endParaRPr lang="en-US"/>
          </a:p>
        </p:txBody>
      </p:sp>
    </p:spTree>
    <p:extLst>
      <p:ext uri="{BB962C8B-B14F-4D97-AF65-F5344CB8AC3E}">
        <p14:creationId xmlns:p14="http://schemas.microsoft.com/office/powerpoint/2010/main" val="713889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ndex.php?title=Socioeconomic_groups&amp;action=edit&amp;redlink=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Newspaper clipping</a:t>
            </a:r>
            <a:r>
              <a:rPr lang="en-US" baseline="0" dirty="0" smtClean="0"/>
              <a:t> ideas:  health dept, home health, hospice, school, jail, </a:t>
            </a:r>
            <a:r>
              <a:rPr lang="en-US" baseline="0" dirty="0" err="1" smtClean="0"/>
              <a:t>outpt</a:t>
            </a:r>
            <a:r>
              <a:rPr lang="en-US" baseline="0" dirty="0" smtClean="0"/>
              <a:t> surgery, rehab centers, long-term care, occupational health, insurance company, summer camps, childbirth education programs, mobile clinics, substance abuse programs, dr. </a:t>
            </a:r>
            <a:r>
              <a:rPr lang="en-US" baseline="0" dirty="0" err="1" smtClean="0"/>
              <a:t>ofc</a:t>
            </a:r>
            <a:r>
              <a:rPr lang="en-US" baseline="0" dirty="0" smtClean="0"/>
              <a:t>, dialysis units, adult day care, mobile mammography, diagnostic imaging centers. Pg. 8,9</a:t>
            </a:r>
          </a:p>
          <a:p>
            <a:r>
              <a:rPr lang="en-US" baseline="0" dirty="0" smtClean="0"/>
              <a:t>HP2010 monitoring agency:  health department; focus areas pg. 10</a:t>
            </a:r>
          </a:p>
          <a:p>
            <a:r>
              <a:rPr lang="en-US" baseline="0" dirty="0" smtClean="0"/>
              <a:t>Levels </a:t>
            </a:r>
            <a:r>
              <a:rPr lang="en-US" baseline="0" dirty="0" smtClean="0"/>
              <a:t>of prevention:  Primary- Well child check up; Secondary- Outpatient surgery; Tertiary- Rehab.</a:t>
            </a:r>
          </a:p>
          <a:p>
            <a:r>
              <a:rPr lang="en-US" baseline="0" dirty="0" smtClean="0"/>
              <a:t>Primary- prevention activities; Secondary- procedures that have moved from hospital to outpatient setting; Tertiary- chronic health problems (bed bound, respirator dependent, spinal cord injuries, hospice).</a:t>
            </a:r>
          </a:p>
          <a:p>
            <a:r>
              <a:rPr lang="en-US" baseline="0" dirty="0" smtClean="0"/>
              <a:t>CBN focuses primarily on secondary and tertiary levels of prevention, i.e., home health &amp; ambulatory settings</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F83BA133-9D96-4AE6-B734-F2862F887073}"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dirty="0" smtClean="0"/>
              <a:t>Health</a:t>
            </a:r>
            <a:r>
              <a:rPr lang="en-US" baseline="0" dirty="0" smtClean="0"/>
              <a:t> Promotion:  </a:t>
            </a:r>
            <a:endParaRPr lang="en-US" dirty="0" smtClean="0"/>
          </a:p>
          <a:p>
            <a:pPr rtl="0"/>
            <a:r>
              <a:rPr lang="en-US" dirty="0" smtClean="0"/>
              <a:t>Weblinks</a:t>
            </a:r>
            <a:r>
              <a:rPr lang="en-US" baseline="0" dirty="0" smtClean="0"/>
              <a:t> Activity</a:t>
            </a:r>
            <a:endParaRPr lang="en-US" dirty="0" smtClean="0"/>
          </a:p>
          <a:p>
            <a:pPr rtl="0"/>
            <a:r>
              <a:rPr lang="en-US" dirty="0" smtClean="0"/>
              <a:t>ANA:  Goal-</a:t>
            </a:r>
            <a:r>
              <a:rPr lang="en-US" baseline="0" dirty="0" smtClean="0"/>
              <a:t> Advance &amp; Protect nursing. </a:t>
            </a:r>
            <a:r>
              <a:rPr lang="en-US" dirty="0" smtClean="0">
                <a:effectLst/>
              </a:rPr>
              <a:t>The ANA is involved in establishing standards of nursing practice, promoting the rights of nurses in the workplace, advancing the economic and general welfare of nurses.</a:t>
            </a:r>
            <a:r>
              <a:rPr lang="en-US" baseline="30000" dirty="0" smtClean="0">
                <a:effectLst/>
              </a:rPr>
              <a:t> </a:t>
            </a:r>
            <a:r>
              <a:rPr lang="en-US" baseline="0" dirty="0" smtClean="0">
                <a:effectLst/>
              </a:rPr>
              <a:t> Publications:  </a:t>
            </a:r>
          </a:p>
          <a:p>
            <a:pPr rtl="0"/>
            <a:r>
              <a:rPr lang="en-US" i="1" dirty="0" smtClean="0">
                <a:effectLst/>
              </a:rPr>
              <a:t>American Nurse Today</a:t>
            </a:r>
            <a:endParaRPr lang="en-US" dirty="0" smtClean="0">
              <a:effectLst/>
            </a:endParaRPr>
          </a:p>
          <a:p>
            <a:pPr rtl="0"/>
            <a:r>
              <a:rPr lang="en-US" i="1" dirty="0" smtClean="0">
                <a:effectLst/>
              </a:rPr>
              <a:t>The American Nurse</a:t>
            </a:r>
            <a:endParaRPr lang="en-US" dirty="0" smtClean="0">
              <a:effectLst/>
            </a:endParaRPr>
          </a:p>
          <a:p>
            <a:pPr rtl="0"/>
            <a:r>
              <a:rPr lang="en-US" i="1" dirty="0" smtClean="0">
                <a:effectLst/>
              </a:rPr>
              <a:t>OJIN: The Online Journal of Issues in Nursing</a:t>
            </a:r>
            <a:endParaRPr lang="en-US" i="0" baseline="30000" dirty="0" smtClean="0">
              <a:effectLst/>
            </a:endParaRPr>
          </a:p>
          <a:p>
            <a:r>
              <a:rPr lang="en-US" dirty="0" smtClean="0"/>
              <a:t>Political Action:  political voice for change in healthcare and for the nursing profession. </a:t>
            </a:r>
          </a:p>
          <a:p>
            <a:r>
              <a:rPr lang="en-US" dirty="0" smtClean="0"/>
              <a:t>Discounts to members:</a:t>
            </a:r>
            <a:r>
              <a:rPr lang="en-US" baseline="0" dirty="0" smtClean="0"/>
              <a:t>  books, uniforms, shopping, travel, insurance, free publications.</a:t>
            </a:r>
          </a:p>
          <a:p>
            <a:r>
              <a:rPr lang="en-US" baseline="0" dirty="0" smtClean="0"/>
              <a:t>Genetics/Genomes: to </a:t>
            </a:r>
            <a:r>
              <a:rPr lang="en-US" dirty="0" smtClean="0"/>
              <a:t>bring together diverse perspectives on the value of genetic testing, and to discuss its use in clinical practice.</a:t>
            </a:r>
          </a:p>
          <a:p>
            <a:r>
              <a:rPr lang="en-US" dirty="0" smtClean="0"/>
              <a:t>Protection:  The ethical duty of nurses to advocate for patients when they observe incompetent, unethical, illegal or impaired practice was put to a severe test in a tiny west Texas county, when two RNs reported a physician at their hospital to the Texas Medical Board. The careers and lives of two west Texas nurses were jeopardized when they were prosecuted for reporting a physician at their hospital for unsafe practices. In the end, justice prevailed, with support from the Texas Nurses Association and ANA.</a:t>
            </a:r>
          </a:p>
          <a:p>
            <a:r>
              <a:rPr lang="en-US" dirty="0" smtClean="0"/>
              <a:t>Research:</a:t>
            </a:r>
            <a:r>
              <a:rPr lang="en-US" baseline="0" dirty="0" smtClean="0"/>
              <a:t>  </a:t>
            </a:r>
            <a:r>
              <a:rPr lang="en-US" dirty="0" smtClean="0"/>
              <a:t>The National Center for Nursing Quality® (NCNQ®), established in 1998, advocates for nursing quality through quality measurement, research, and collaborative learning. The Center tackles issues such as the relationship between nurse staffing and outcomes of patient care.</a:t>
            </a:r>
          </a:p>
          <a:p>
            <a:r>
              <a:rPr lang="en-US" dirty="0" smtClean="0"/>
              <a:t>Position Statements:</a:t>
            </a:r>
            <a:r>
              <a:rPr lang="en-US" baseline="0" dirty="0" smtClean="0"/>
              <a:t>  environmental health (pharmaceutical waste), infectious diseases (blood/air-borne pathogens), nursing practice (EHR), social causes (violence against women), ethics (stem cell research</a:t>
            </a:r>
            <a:r>
              <a:rPr lang="en-US" baseline="0" dirty="0" smtClean="0"/>
              <a:t>).</a:t>
            </a:r>
          </a:p>
          <a:p>
            <a:r>
              <a:rPr lang="en-US" baseline="0" dirty="0" smtClean="0"/>
              <a:t>Professional organizations such as the ANA are often called upon to speak for the nursing profession as a whole.  What are some reasons that registered nurses do not join professional organizations? (Cost, lack of time, disapproval of politics: either position or just political activity in general).  e.g., backed president </a:t>
            </a:r>
            <a:r>
              <a:rPr lang="en-US" baseline="0" dirty="0" err="1" smtClean="0"/>
              <a:t>obama</a:t>
            </a:r>
            <a:r>
              <a:rPr lang="en-US" baseline="0" dirty="0" smtClean="0"/>
              <a:t>, then took a state against his health care reform proposals.  Wishy-washy.  Narrow-minded agenda, lack of attention to how organization benefits nurses personally.  What have you done for me lately?  Profession is as tough as ever.  The ANA spoke loudly instates considering limiting mandatory overtime and have been effective in lobbying </a:t>
            </a:r>
            <a:r>
              <a:rPr lang="en-US" baseline="0" smtClean="0"/>
              <a:t>for whistleblower laws.</a:t>
            </a:r>
            <a:endParaRPr lang="en-US" dirty="0" smtClean="0"/>
          </a:p>
          <a:p>
            <a:r>
              <a:rPr lang="en-US" dirty="0" smtClean="0"/>
              <a:t>Tri-Council:</a:t>
            </a:r>
            <a:r>
              <a:rPr lang="en-US" baseline="0" dirty="0" smtClean="0"/>
              <a:t>  An alliance of four nursing organizations (</a:t>
            </a:r>
            <a:r>
              <a:rPr lang="en-US" dirty="0" smtClean="0">
                <a:effectLst/>
              </a:rPr>
              <a:t>American Association of Colleges of Nursing, American Nurses Association, American Organization of Nurse Executives, and National League for Nursing)</a:t>
            </a:r>
            <a:r>
              <a:rPr lang="en-US" baseline="0" dirty="0" smtClean="0"/>
              <a:t> focused on leadership for education, practice, and research.  Ex:  supply &amp; demand projections, statement regarding educational advancement of registered nurses to </a:t>
            </a:r>
            <a:r>
              <a:rPr lang="en-US" dirty="0" smtClean="0">
                <a:effectLst/>
              </a:rPr>
              <a:t>enhancing quality and safety across healthcare settings. “Current healthcare reform initiatives call for a nursing workforce that integrates evidence-based clinical knowledge and research with effective communication and leadership skills. These competencies require increased education at all levels. At this tipping point for the nursing profession, action is needed now to put in place strategies to build a stronger nursing workforce. Without a more educated nursing workforce, the nation's health will be further at risk.</a:t>
            </a:r>
            <a:r>
              <a:rPr lang="en-US" baseline="0" dirty="0" smtClean="0">
                <a:effectLst/>
              </a:rPr>
              <a:t> </a:t>
            </a:r>
            <a:endParaRPr lang="en-US" baseline="0" dirty="0" smtClean="0"/>
          </a:p>
          <a:p>
            <a:r>
              <a:rPr lang="en-US" baseline="0" dirty="0" smtClean="0"/>
              <a:t>Primary:  Test ? 1.  Prenatal visits, well-child exams.  Prevent Blindness Programs in elementary schools. </a:t>
            </a:r>
            <a:r>
              <a:rPr lang="en-US" dirty="0" smtClean="0">
                <a:effectLst/>
              </a:rPr>
              <a:t>“Current healthcare reform initiatives call for a nursing workforce that integrates evidence-based clinical knowledge and research with effective communication and leadership skills. These competencies require increased education at all levels. At this tipping point for the nursing profession, action is needed now to put in place strategies to build a stronger nursing workforce. Without a more educated nursing workforce, the nation's health will be further at risk.”</a:t>
            </a:r>
          </a:p>
          <a:p>
            <a:r>
              <a:rPr lang="en-US" baseline="0" dirty="0" smtClean="0">
                <a:effectLst/>
              </a:rPr>
              <a:t>Policy statements:  asking </a:t>
            </a:r>
            <a:r>
              <a:rPr lang="en-US" dirty="0" smtClean="0">
                <a:effectLst/>
              </a:rPr>
              <a:t>policymakers at the state and federal levels to fund programs and launch collaborative initiatives that facilitate nurses seeking to advance their education. End of Tri-council</a:t>
            </a:r>
            <a:r>
              <a:rPr lang="en-US" baseline="0" dirty="0" smtClean="0">
                <a:effectLst/>
              </a:rPr>
              <a:t> topic.</a:t>
            </a:r>
            <a:endParaRPr lang="en-US" baseline="0" dirty="0" smtClean="0"/>
          </a:p>
          <a:p>
            <a:r>
              <a:rPr lang="en-US" baseline="0" dirty="0" smtClean="0"/>
              <a:t>Secondary:  Chemotherapy (home-based infusion therapy); outpatient cholecystectomy. Test ? 2</a:t>
            </a:r>
          </a:p>
          <a:p>
            <a:r>
              <a:rPr lang="en-US" baseline="0" dirty="0" smtClean="0"/>
              <a:t>Tertiary:  Diet &amp; Exercise program at the senior citizen center to lower cholesterol levels.  Test ? 3</a:t>
            </a:r>
          </a:p>
          <a:p>
            <a:r>
              <a:rPr lang="en-US" baseline="0" dirty="0" smtClean="0"/>
              <a:t>CBN:  Home Health, hospice</a:t>
            </a:r>
          </a:p>
          <a:p>
            <a:r>
              <a:rPr lang="en-US" baseline="0" dirty="0" smtClean="0"/>
              <a:t>Community Health Nursing:  Health department</a:t>
            </a:r>
            <a:endParaRPr lang="en-US" dirty="0"/>
          </a:p>
        </p:txBody>
      </p:sp>
      <p:sp>
        <p:nvSpPr>
          <p:cNvPr id="4" name="Slide Number Placeholder 3"/>
          <p:cNvSpPr>
            <a:spLocks noGrp="1"/>
          </p:cNvSpPr>
          <p:nvPr>
            <p:ph type="sldNum" sz="quarter" idx="10"/>
          </p:nvPr>
        </p:nvSpPr>
        <p:spPr/>
        <p:txBody>
          <a:bodyPr/>
          <a:lstStyle/>
          <a:p>
            <a:fld id="{F83BA133-9D96-4AE6-B734-F2862F88707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Levels</a:t>
            </a:r>
            <a:r>
              <a:rPr lang="en-US" baseline="0" dirty="0" smtClean="0"/>
              <a:t> of Prevention Activity</a:t>
            </a:r>
            <a:endParaRPr lang="en-US" dirty="0"/>
          </a:p>
        </p:txBody>
      </p:sp>
      <p:sp>
        <p:nvSpPr>
          <p:cNvPr id="4" name="Slide Number Placeholder 3"/>
          <p:cNvSpPr>
            <a:spLocks noGrp="1"/>
          </p:cNvSpPr>
          <p:nvPr>
            <p:ph type="sldNum" sz="quarter" idx="10"/>
          </p:nvPr>
        </p:nvSpPr>
        <p:spPr/>
        <p:txBody>
          <a:bodyPr/>
          <a:lstStyle/>
          <a:p>
            <a:fld id="{F83BA133-9D96-4AE6-B734-F2862F887073}" type="slidenum">
              <a:rPr lang="en-US" smtClean="0"/>
              <a:pPr/>
              <a:t>4</a:t>
            </a:fld>
            <a:endParaRPr lang="en-US"/>
          </a:p>
        </p:txBody>
      </p:sp>
    </p:spTree>
    <p:extLst>
      <p:ext uri="{BB962C8B-B14F-4D97-AF65-F5344CB8AC3E}">
        <p14:creationId xmlns:p14="http://schemas.microsoft.com/office/powerpoint/2010/main" val="2505475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Newspaper Clipping</a:t>
            </a:r>
            <a:r>
              <a:rPr lang="en-US" baseline="0" dirty="0" smtClean="0"/>
              <a:t> activity</a:t>
            </a:r>
            <a:endParaRPr lang="en-US" dirty="0" smtClean="0"/>
          </a:p>
          <a:p>
            <a:r>
              <a:rPr lang="en-US" dirty="0" smtClean="0"/>
              <a:t>Settings:  health dept,</a:t>
            </a:r>
            <a:r>
              <a:rPr lang="en-US" baseline="0" dirty="0" smtClean="0"/>
              <a:t> outpatient clinics for ADN</a:t>
            </a:r>
          </a:p>
          <a:p>
            <a:r>
              <a:rPr lang="en-US" baseline="0" dirty="0" smtClean="0"/>
              <a:t>BSN:  home health/ public school system</a:t>
            </a:r>
          </a:p>
          <a:p>
            <a:r>
              <a:rPr lang="en-US" baseline="0" dirty="0" smtClean="0"/>
              <a:t>Newspaper Clipping </a:t>
            </a:r>
            <a:r>
              <a:rPr lang="en-US" baseline="0" dirty="0" err="1" smtClean="0"/>
              <a:t>Activitiy</a:t>
            </a:r>
            <a:endParaRPr lang="en-US" dirty="0"/>
          </a:p>
        </p:txBody>
      </p:sp>
      <p:sp>
        <p:nvSpPr>
          <p:cNvPr id="4" name="Slide Number Placeholder 3"/>
          <p:cNvSpPr>
            <a:spLocks noGrp="1"/>
          </p:cNvSpPr>
          <p:nvPr>
            <p:ph type="sldNum" sz="quarter" idx="10"/>
          </p:nvPr>
        </p:nvSpPr>
        <p:spPr/>
        <p:txBody>
          <a:bodyPr/>
          <a:lstStyle/>
          <a:p>
            <a:fld id="{F83BA133-9D96-4AE6-B734-F2862F887073}"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 ? 16</a:t>
            </a:r>
          </a:p>
          <a:p>
            <a:pPr marL="585216" lvl="1" indent="0">
              <a:buNone/>
            </a:pPr>
            <a:r>
              <a:rPr lang="en-US" dirty="0" smtClean="0"/>
              <a:t>CBN:  Holistic, less structured; focus on health promotion and illness prevention, enhanced flexibility and autonomy.</a:t>
            </a:r>
          </a:p>
          <a:p>
            <a:pPr marL="585216" lvl="1" indent="0">
              <a:buNone/>
            </a:pPr>
            <a:r>
              <a:rPr lang="en-US" dirty="0" smtClean="0"/>
              <a:t>Management of acute</a:t>
            </a:r>
            <a:r>
              <a:rPr lang="en-US" baseline="0" dirty="0" smtClean="0"/>
              <a:t> or chronic conditions.</a:t>
            </a:r>
          </a:p>
          <a:p>
            <a:pPr lvl="1"/>
            <a:r>
              <a:rPr lang="en-US" baseline="0" dirty="0" smtClean="0"/>
              <a:t>CHN: </a:t>
            </a:r>
            <a:r>
              <a:rPr lang="en-US" dirty="0" smtClean="0"/>
              <a:t>Preservation and protection of health</a:t>
            </a:r>
          </a:p>
          <a:p>
            <a:pPr lvl="1"/>
            <a:r>
              <a:rPr lang="en-US" dirty="0" smtClean="0"/>
              <a:t>Focus on populations or aggregates</a:t>
            </a:r>
          </a:p>
          <a:p>
            <a:pPr lvl="1"/>
            <a:r>
              <a:rPr lang="en-US" dirty="0" smtClean="0"/>
              <a:t>Provides direct and indirect health services</a:t>
            </a:r>
          </a:p>
          <a:p>
            <a:pPr lvl="1"/>
            <a:r>
              <a:rPr lang="en-US" dirty="0" smtClean="0"/>
              <a:t>CHN (health</a:t>
            </a:r>
            <a:r>
              <a:rPr lang="en-US" baseline="0" dirty="0" smtClean="0"/>
              <a:t> dept, school nurse, environment); CBN (home health, </a:t>
            </a:r>
            <a:r>
              <a:rPr lang="en-US" baseline="0" dirty="0" err="1" smtClean="0"/>
              <a:t>outpt</a:t>
            </a:r>
            <a:r>
              <a:rPr lang="en-US" baseline="0" dirty="0" smtClean="0"/>
              <a:t> clinics)</a:t>
            </a:r>
            <a:endParaRPr lang="en-US" dirty="0" smtClean="0"/>
          </a:p>
          <a:p>
            <a:pPr marL="585216" lvl="1" indent="0">
              <a:buNone/>
            </a:pPr>
            <a:endParaRPr lang="en-US" dirty="0" smtClean="0"/>
          </a:p>
          <a:p>
            <a:pPr marL="585216" lvl="1" inden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F83BA133-9D96-4AE6-B734-F2862F887073}" type="slidenum">
              <a:rPr lang="en-US" smtClean="0"/>
              <a:pPr/>
              <a:t>6</a:t>
            </a:fld>
            <a:endParaRPr lang="en-US"/>
          </a:p>
        </p:txBody>
      </p:sp>
    </p:spTree>
    <p:extLst>
      <p:ext uri="{BB962C8B-B14F-4D97-AF65-F5344CB8AC3E}">
        <p14:creationId xmlns:p14="http://schemas.microsoft.com/office/powerpoint/2010/main" val="513569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City</a:t>
            </a:r>
            <a:r>
              <a:rPr lang="en-US" baseline="0" dirty="0" smtClean="0"/>
              <a:t> or County health depts. are the lead agencies</a:t>
            </a:r>
          </a:p>
          <a:p>
            <a:r>
              <a:rPr lang="en-US" baseline="0" dirty="0" smtClean="0"/>
              <a:t>Health Disparities: </a:t>
            </a:r>
            <a:r>
              <a:rPr lang="en-US" dirty="0" smtClean="0">
                <a:effectLst/>
              </a:rPr>
              <a:t>groups having higher incidence of chronic diseases, higher mortality, and poorer overall health outcomes (minorities).</a:t>
            </a:r>
            <a:r>
              <a:rPr lang="en-US" baseline="30000" dirty="0" smtClean="0">
                <a:effectLst/>
              </a:rPr>
              <a:t> </a:t>
            </a:r>
            <a:r>
              <a:rPr lang="en-US" dirty="0" smtClean="0">
                <a:effectLst/>
              </a:rPr>
              <a:t>For example, the cancer incidence rate among African Americans is 10% higher than among whites,</a:t>
            </a:r>
            <a:r>
              <a:rPr lang="en-US" baseline="30000" dirty="0" smtClean="0">
                <a:effectLst/>
                <a:hlinkClick r:id="" action="ppaction://hlinkfile"/>
              </a:rPr>
              <a:t>[6]</a:t>
            </a:r>
            <a:r>
              <a:rPr lang="en-US" dirty="0" smtClean="0">
                <a:effectLst/>
              </a:rPr>
              <a:t> and adult African Americans and Latinos have approximately twice the risk as whites of developing diabetes. Similarly, differences in the overall level of health in individuals also exist between differing </a:t>
            </a:r>
            <a:r>
              <a:rPr lang="en-US" sz="1200" kern="1200" dirty="0" smtClean="0">
                <a:solidFill>
                  <a:schemeClr val="tx1"/>
                </a:solidFill>
                <a:effectLst/>
                <a:latin typeface="+mn-lt"/>
                <a:ea typeface="+mn-ea"/>
                <a:cs typeface="+mn-cs"/>
                <a:hlinkClick r:id="rId3" action="ppaction://hlinkfile" tooltip="Socioeconomic groups (page does not exist)"/>
              </a:rPr>
              <a:t>socioeconomic groups</a:t>
            </a:r>
            <a:r>
              <a:rPr lang="en-US" dirty="0" smtClean="0">
                <a:effectLst/>
              </a:rPr>
              <a:t>, with lower-status socioeconomic groups generally having poorer health and higher rates of chronic illness including obesity, diabetes, and hypertension. A lack of health equity is also evident in the developing world, where the importance of equitable access to healthcare.</a:t>
            </a:r>
          </a:p>
          <a:p>
            <a:r>
              <a:rPr lang="en-US" baseline="0" dirty="0" smtClean="0">
                <a:effectLst/>
              </a:rPr>
              <a:t>Access to health care:  </a:t>
            </a:r>
            <a:r>
              <a:rPr lang="en-US" dirty="0" smtClean="0"/>
              <a:t>refers to the ease with which an individual can obtain needed medical services. Including racial and ethnic minorities, people with limited English proficiency, the uninsured, the elderly, children, and veterans.  Often associated with poverty, lack of health insurance,</a:t>
            </a:r>
            <a:r>
              <a:rPr lang="en-US" baseline="0" dirty="0" smtClean="0"/>
              <a:t> culture. Medicaid.</a:t>
            </a:r>
          </a:p>
          <a:p>
            <a:r>
              <a:rPr lang="en-US" baseline="0" dirty="0" smtClean="0"/>
              <a:t>Tobacco Cessation:  smokefree.gov (</a:t>
            </a:r>
            <a:r>
              <a:rPr lang="en-US" dirty="0" smtClean="0"/>
              <a:t>wrote a guide with the help of ex-smokers and experts).  1-800-QUIT-NOW (have to be 21 years old):  mentor/supplies</a:t>
            </a:r>
            <a:r>
              <a:rPr lang="en-US" baseline="0" dirty="0" smtClean="0"/>
              <a:t> (gum/patches).</a:t>
            </a:r>
          </a:p>
          <a:p>
            <a:r>
              <a:rPr lang="en-US" baseline="0" dirty="0" smtClean="0"/>
              <a:t>Class activity:  Clark Manual pg. 17 (HP 2010):  divide in groups; each pick an area of focus to summarize and share w/the class.</a:t>
            </a:r>
          </a:p>
          <a:p>
            <a:r>
              <a:rPr lang="en-US" baseline="0" dirty="0" smtClean="0"/>
              <a:t>Ask class when the next HP objectives will be initiated (2020): evaluate objective achievement, make revisions, develop new objectives.</a:t>
            </a:r>
          </a:p>
          <a:p>
            <a:r>
              <a:rPr lang="en-US" baseline="0" dirty="0" smtClean="0"/>
              <a:t>Test ? 23</a:t>
            </a:r>
          </a:p>
          <a:p>
            <a:r>
              <a:rPr lang="en-US" baseline="0" dirty="0" smtClean="0"/>
              <a:t>Test ? 73 The initial population health objectives formulated by the DHHS in 1980 was to reduce mortality.</a:t>
            </a:r>
          </a:p>
          <a:p>
            <a:r>
              <a:rPr lang="en-US" baseline="0" dirty="0" smtClean="0"/>
              <a:t>What is mortality? Test pg. 91  Death Rates e.g., infant mortality rates, crude death rates, and cause-specific death rates (how many people have died from AIDS or MVA).  Mortality Rates include:  Rank, Causes of Death, Number of Deaths, Death Rate, Total % of Deaths.</a:t>
            </a:r>
          </a:p>
          <a:p>
            <a:endParaRPr lang="en-US" dirty="0"/>
          </a:p>
        </p:txBody>
      </p:sp>
      <p:sp>
        <p:nvSpPr>
          <p:cNvPr id="4" name="Slide Number Placeholder 3"/>
          <p:cNvSpPr>
            <a:spLocks noGrp="1"/>
          </p:cNvSpPr>
          <p:nvPr>
            <p:ph type="sldNum" sz="quarter" idx="10"/>
          </p:nvPr>
        </p:nvSpPr>
        <p:spPr/>
        <p:txBody>
          <a:bodyPr/>
          <a:lstStyle/>
          <a:p>
            <a:fld id="{F83BA133-9D96-4AE6-B734-F2862F88707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B82015D-0E6B-4251-A842-3DB94A87CCAC}" type="datetimeFigureOut">
              <a:rPr lang="en-US" smtClean="0"/>
              <a:pPr/>
              <a:t>1/9/2012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C5A4ACF-FAB9-4916-90CD-DCA3068071D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82015D-0E6B-4251-A842-3DB94A87CCAC}" type="datetimeFigureOut">
              <a:rPr lang="en-US" smtClean="0"/>
              <a:pPr/>
              <a:t>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82015D-0E6B-4251-A842-3DB94A87CCAC}" type="datetimeFigureOut">
              <a:rPr lang="en-US" smtClean="0"/>
              <a:pPr/>
              <a:t>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82015D-0E6B-4251-A842-3DB94A87CCAC}" type="datetimeFigureOut">
              <a:rPr lang="en-US" smtClean="0"/>
              <a:pPr/>
              <a:t>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82015D-0E6B-4251-A842-3DB94A87CCAC}" type="datetimeFigureOut">
              <a:rPr lang="en-US" smtClean="0"/>
              <a:pPr/>
              <a:t>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C5A4ACF-FAB9-4916-90CD-DCA3068071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82015D-0E6B-4251-A842-3DB94A87CCAC}" type="datetimeFigureOut">
              <a:rPr lang="en-US" smtClean="0"/>
              <a:pPr/>
              <a:t>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82015D-0E6B-4251-A842-3DB94A87CCAC}" type="datetimeFigureOut">
              <a:rPr lang="en-US" smtClean="0"/>
              <a:pPr/>
              <a:t>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B82015D-0E6B-4251-A842-3DB94A87CCAC}" type="datetimeFigureOut">
              <a:rPr lang="en-US" smtClean="0"/>
              <a:pPr/>
              <a:t>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82015D-0E6B-4251-A842-3DB94A87CCAC}" type="datetimeFigureOut">
              <a:rPr lang="en-US" smtClean="0"/>
              <a:pPr/>
              <a:t>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82015D-0E6B-4251-A842-3DB94A87CCAC}" type="datetimeFigureOut">
              <a:rPr lang="en-US" smtClean="0"/>
              <a:pPr/>
              <a:t>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82015D-0E6B-4251-A842-3DB94A87CCAC}" type="datetimeFigureOut">
              <a:rPr lang="en-US" smtClean="0"/>
              <a:pPr/>
              <a:t>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A4ACF-FAB9-4916-90CD-DCA3068071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B82015D-0E6B-4251-A842-3DB94A87CCAC}" type="datetimeFigureOut">
              <a:rPr lang="en-US" smtClean="0"/>
              <a:pPr/>
              <a:t>1/9/2012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C5A4ACF-FAB9-4916-90CD-DCA3068071D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Community-Based Nursing</a:t>
            </a:r>
            <a:endParaRPr lang="en-US" dirty="0"/>
          </a:p>
        </p:txBody>
      </p:sp>
      <p:sp>
        <p:nvSpPr>
          <p:cNvPr id="3" name="Subtitle 2"/>
          <p:cNvSpPr>
            <a:spLocks noGrp="1"/>
          </p:cNvSpPr>
          <p:nvPr>
            <p:ph type="subTitle" idx="1"/>
          </p:nvPr>
        </p:nvSpPr>
        <p:spPr/>
        <p:txBody>
          <a:bodyPr>
            <a:normAutofit/>
          </a:bodyPr>
          <a:lstStyle/>
          <a:p>
            <a:r>
              <a:rPr lang="en-US" dirty="0" smtClean="0"/>
              <a:t>Opportunities in CBN practice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Activities</a:t>
            </a:r>
            <a:endParaRPr lang="en-US" dirty="0"/>
          </a:p>
        </p:txBody>
      </p:sp>
      <p:sp>
        <p:nvSpPr>
          <p:cNvPr id="3" name="Content Placeholder 2"/>
          <p:cNvSpPr>
            <a:spLocks noGrp="1"/>
          </p:cNvSpPr>
          <p:nvPr>
            <p:ph idx="1"/>
          </p:nvPr>
        </p:nvSpPr>
        <p:spPr>
          <a:xfrm>
            <a:off x="152400" y="1600200"/>
            <a:ext cx="8839200" cy="4709160"/>
          </a:xfrm>
        </p:spPr>
        <p:txBody>
          <a:bodyPr>
            <a:normAutofit/>
          </a:bodyPr>
          <a:lstStyle/>
          <a:p>
            <a:r>
              <a:rPr lang="en-US" sz="1800" dirty="0" smtClean="0"/>
              <a:t>Newspaper clipping (RN opportunities) Ch. 1; slide 5</a:t>
            </a:r>
          </a:p>
          <a:p>
            <a:r>
              <a:rPr lang="en-US" sz="1800" dirty="0" smtClean="0"/>
              <a:t>Healthy People 2010 (focus areas/agency) Ch. 1; slide 7</a:t>
            </a:r>
          </a:p>
          <a:p>
            <a:r>
              <a:rPr lang="en-US" sz="1800" dirty="0" smtClean="0"/>
              <a:t>Levels </a:t>
            </a:r>
            <a:r>
              <a:rPr lang="en-US" sz="1800" dirty="0" smtClean="0"/>
              <a:t>of prevention (Examples/presentation) Ch.1; slide 4</a:t>
            </a:r>
          </a:p>
          <a:p>
            <a:r>
              <a:rPr lang="en-US" sz="1800" dirty="0" smtClean="0"/>
              <a:t>Weblinks </a:t>
            </a:r>
            <a:r>
              <a:rPr lang="en-US" sz="1800" dirty="0" smtClean="0"/>
              <a:t>(point of interest/share) Ch. 1; slide 3</a:t>
            </a:r>
          </a:p>
          <a:p>
            <a:pPr>
              <a:buNone/>
            </a:pP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smtClean="0"/>
              <a:t>ANA (What is their objective?)</a:t>
            </a:r>
          </a:p>
          <a:p>
            <a:pPr lvl="1"/>
            <a:r>
              <a:rPr lang="en-US" dirty="0" smtClean="0"/>
              <a:t>Health Promotion and Illness Prevention</a:t>
            </a:r>
          </a:p>
          <a:p>
            <a:r>
              <a:rPr lang="en-US" dirty="0" smtClean="0"/>
              <a:t>Primary health care (give examples)</a:t>
            </a:r>
          </a:p>
          <a:p>
            <a:r>
              <a:rPr lang="en-US" dirty="0" smtClean="0"/>
              <a:t>Secondary health care (give examples)</a:t>
            </a:r>
          </a:p>
          <a:p>
            <a:r>
              <a:rPr lang="en-US" dirty="0" smtClean="0"/>
              <a:t>Tertiary health care (give examples)</a:t>
            </a:r>
          </a:p>
          <a:p>
            <a:r>
              <a:rPr lang="en-US" dirty="0" smtClean="0"/>
              <a:t>Tri-Council:  (Who is involved? What is focus?)</a:t>
            </a:r>
          </a:p>
          <a:p>
            <a:pPr marL="137160" indent="0">
              <a:buNone/>
            </a:pPr>
            <a:endParaRPr lang="en-US" dirty="0" smtClean="0"/>
          </a:p>
          <a:p>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Prevention</a:t>
            </a:r>
            <a:endParaRPr lang="en-US" dirty="0"/>
          </a:p>
        </p:txBody>
      </p:sp>
      <p:sp>
        <p:nvSpPr>
          <p:cNvPr id="3" name="Content Placeholder 2"/>
          <p:cNvSpPr>
            <a:spLocks noGrp="1"/>
          </p:cNvSpPr>
          <p:nvPr>
            <p:ph idx="1"/>
          </p:nvPr>
        </p:nvSpPr>
        <p:spPr/>
        <p:txBody>
          <a:bodyPr>
            <a:normAutofit fontScale="85000" lnSpcReduction="20000"/>
          </a:bodyPr>
          <a:lstStyle/>
          <a:p>
            <a:pPr marL="137160" indent="0">
              <a:buNone/>
            </a:pPr>
            <a:r>
              <a:rPr lang="en-US" dirty="0" smtClean="0"/>
              <a:t>Choose the appropriate level for each example:</a:t>
            </a:r>
          </a:p>
          <a:p>
            <a:pPr marL="137160" indent="0">
              <a:buNone/>
            </a:pPr>
            <a:r>
              <a:rPr lang="en-US" dirty="0" smtClean="0"/>
              <a:t>Home health for bedbound persons</a:t>
            </a:r>
          </a:p>
          <a:p>
            <a:pPr marL="137160" indent="0">
              <a:buNone/>
            </a:pPr>
            <a:r>
              <a:rPr lang="en-US" dirty="0" smtClean="0"/>
              <a:t>Immunizations</a:t>
            </a:r>
          </a:p>
          <a:p>
            <a:pPr marL="137160" indent="0">
              <a:buNone/>
            </a:pPr>
            <a:r>
              <a:rPr lang="en-US" dirty="0" smtClean="0"/>
              <a:t>Chemotherapy</a:t>
            </a:r>
          </a:p>
          <a:p>
            <a:pPr marL="137160" indent="0">
              <a:buNone/>
            </a:pPr>
            <a:r>
              <a:rPr lang="en-US" dirty="0" smtClean="0"/>
              <a:t>Cardiac rehabilitation</a:t>
            </a:r>
          </a:p>
          <a:p>
            <a:pPr marL="137160" indent="0">
              <a:buNone/>
            </a:pPr>
            <a:r>
              <a:rPr lang="en-US" dirty="0" smtClean="0"/>
              <a:t>Exercise program for outpatient stroke patients</a:t>
            </a:r>
          </a:p>
          <a:p>
            <a:pPr marL="137160" indent="0">
              <a:buNone/>
            </a:pPr>
            <a:r>
              <a:rPr lang="en-US" dirty="0" smtClean="0"/>
              <a:t>Glucose testing for diabetes at Walgreens</a:t>
            </a:r>
          </a:p>
          <a:p>
            <a:pPr marL="137160" indent="0">
              <a:buNone/>
            </a:pPr>
            <a:r>
              <a:rPr lang="en-US" dirty="0" smtClean="0"/>
              <a:t>Better outcomes r/t diet and exercise</a:t>
            </a:r>
          </a:p>
          <a:p>
            <a:pPr marL="137160" indent="0">
              <a:buNone/>
            </a:pPr>
            <a:r>
              <a:rPr lang="en-US" dirty="0" smtClean="0"/>
              <a:t>Advocating for legislation</a:t>
            </a:r>
          </a:p>
          <a:p>
            <a:pPr marL="137160" indent="0">
              <a:buNone/>
            </a:pPr>
            <a:r>
              <a:rPr lang="en-US" dirty="0" smtClean="0"/>
              <a:t>Developing health programs to treat obesity</a:t>
            </a:r>
          </a:p>
          <a:p>
            <a:pPr marL="137160" indent="0">
              <a:buNone/>
            </a:pPr>
            <a:r>
              <a:rPr lang="en-US" dirty="0" smtClean="0"/>
              <a:t>Developing nutrition education for school kids</a:t>
            </a:r>
          </a:p>
          <a:p>
            <a:pPr marL="137160" indent="0">
              <a:buNone/>
            </a:pPr>
            <a:r>
              <a:rPr lang="en-US" dirty="0" smtClean="0"/>
              <a:t>Screening school-age kids for cholesterol</a:t>
            </a:r>
            <a:endParaRPr lang="en-US" dirty="0"/>
          </a:p>
        </p:txBody>
      </p:sp>
    </p:spTree>
    <p:extLst>
      <p:ext uri="{BB962C8B-B14F-4D97-AF65-F5344CB8AC3E}">
        <p14:creationId xmlns:p14="http://schemas.microsoft.com/office/powerpoint/2010/main" val="1144251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Focus</a:t>
            </a:r>
            <a:endParaRPr lang="en-US" dirty="0"/>
          </a:p>
        </p:txBody>
      </p:sp>
      <p:sp>
        <p:nvSpPr>
          <p:cNvPr id="3" name="Content Placeholder 2"/>
          <p:cNvSpPr>
            <a:spLocks noGrp="1"/>
          </p:cNvSpPr>
          <p:nvPr>
            <p:ph idx="1"/>
          </p:nvPr>
        </p:nvSpPr>
        <p:spPr/>
        <p:txBody>
          <a:bodyPr/>
          <a:lstStyle/>
          <a:p>
            <a:r>
              <a:rPr lang="en-US" dirty="0" smtClean="0"/>
              <a:t>Settings:  opportunities for RN</a:t>
            </a:r>
          </a:p>
          <a:p>
            <a:r>
              <a:rPr lang="en-US" u="sng" dirty="0" smtClean="0"/>
              <a:t>Choose from below</a:t>
            </a:r>
            <a:r>
              <a:rPr lang="en-US" dirty="0" smtClean="0"/>
              <a:t>: ADN or BSN (which one?)</a:t>
            </a:r>
          </a:p>
          <a:p>
            <a:pPr marL="585216" lvl="1" indent="0">
              <a:buNone/>
            </a:pPr>
            <a:r>
              <a:rPr lang="en-US" dirty="0"/>
              <a:t>	</a:t>
            </a:r>
            <a:r>
              <a:rPr lang="en-US" dirty="0" smtClean="0"/>
              <a:t>home health company</a:t>
            </a:r>
          </a:p>
          <a:p>
            <a:pPr marL="585216" lvl="1" indent="0">
              <a:buNone/>
            </a:pPr>
            <a:r>
              <a:rPr lang="en-US" dirty="0"/>
              <a:t>	</a:t>
            </a:r>
            <a:r>
              <a:rPr lang="en-US" dirty="0" smtClean="0"/>
              <a:t>health department</a:t>
            </a:r>
          </a:p>
          <a:p>
            <a:pPr marL="585216" lvl="1" indent="0">
              <a:buNone/>
            </a:pPr>
            <a:r>
              <a:rPr lang="en-US" dirty="0"/>
              <a:t>	</a:t>
            </a:r>
            <a:r>
              <a:rPr lang="en-US" dirty="0" smtClean="0"/>
              <a:t>elementary school</a:t>
            </a:r>
          </a:p>
          <a:p>
            <a:pPr marL="585216" lvl="1" indent="0">
              <a:buNone/>
            </a:pPr>
            <a:r>
              <a:rPr lang="en-US" dirty="0"/>
              <a:t>	</a:t>
            </a:r>
            <a:r>
              <a:rPr lang="en-US" dirty="0" smtClean="0"/>
              <a:t>outpatient surgery clinic</a:t>
            </a:r>
          </a:p>
          <a:p>
            <a:pPr marL="585216" lvl="1" indent="0">
              <a:buNone/>
            </a:pPr>
            <a:endParaRPr lang="en-US" dirty="0"/>
          </a:p>
          <a:p>
            <a:pPr marL="585216" lvl="1" indent="0">
              <a:buNone/>
            </a:pPr>
            <a:endParaRPr lang="en-US" dirty="0" smtClean="0"/>
          </a:p>
          <a:p>
            <a:pPr marL="585216" lvl="1" indent="0">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Community Nurses</a:t>
            </a:r>
            <a:endParaRPr lang="en-US" dirty="0"/>
          </a:p>
        </p:txBody>
      </p:sp>
      <p:sp>
        <p:nvSpPr>
          <p:cNvPr id="3" name="Content Placeholder 2"/>
          <p:cNvSpPr>
            <a:spLocks noGrp="1"/>
          </p:cNvSpPr>
          <p:nvPr>
            <p:ph idx="1"/>
          </p:nvPr>
        </p:nvSpPr>
        <p:spPr/>
        <p:txBody>
          <a:bodyPr>
            <a:normAutofit/>
          </a:bodyPr>
          <a:lstStyle/>
          <a:p>
            <a:r>
              <a:rPr lang="en-US" dirty="0" smtClean="0"/>
              <a:t>CHN (give examples)</a:t>
            </a:r>
          </a:p>
          <a:p>
            <a:r>
              <a:rPr lang="en-US" dirty="0" smtClean="0"/>
              <a:t>CBN (give examples)</a:t>
            </a:r>
          </a:p>
          <a:p>
            <a:pPr marL="585216" lvl="1" indent="0">
              <a:buNone/>
            </a:pPr>
            <a:endParaRPr lang="en-US" dirty="0" smtClean="0"/>
          </a:p>
          <a:p>
            <a:pPr marL="585216" lvl="1" indent="0">
              <a:buNone/>
            </a:pPr>
            <a:endParaRPr lang="en-US" dirty="0"/>
          </a:p>
          <a:p>
            <a:pPr marL="585216" lvl="1" indent="0">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Health Goals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Healthy People 2010 (think promotion)</a:t>
            </a:r>
          </a:p>
          <a:p>
            <a:r>
              <a:rPr lang="en-US" dirty="0" smtClean="0"/>
              <a:t>Goal 1:  Increase quality &amp; years of healthy life.</a:t>
            </a:r>
          </a:p>
          <a:p>
            <a:r>
              <a:rPr lang="en-US" dirty="0" smtClean="0"/>
              <a:t>Goal 2:  Eliminate health disparities.</a:t>
            </a:r>
          </a:p>
          <a:p>
            <a:r>
              <a:rPr lang="en-US" dirty="0" smtClean="0"/>
              <a:t>Who is the lead agency in your community that monitors the objectives of Healthy People 2010?</a:t>
            </a:r>
          </a:p>
          <a:p>
            <a:r>
              <a:rPr lang="en-US" dirty="0" smtClean="0"/>
              <a:t>Priority areas: Access, Cancer, Oral Health, Tobacco use, etc….</a:t>
            </a:r>
          </a:p>
          <a:p>
            <a:r>
              <a:rPr lang="en-US" dirty="0" smtClean="0"/>
              <a:t>Requires:  collaboration, guidance, monitor progress.</a:t>
            </a:r>
          </a:p>
          <a:p>
            <a:r>
              <a:rPr lang="en-US" dirty="0" smtClean="0"/>
              <a:t>Department of Health and Human Services (DHHS): developed first health goals.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813</TotalTime>
  <Words>1582</Words>
  <Application>Microsoft Office PowerPoint</Application>
  <PresentationFormat>On-screen Show (4:3)</PresentationFormat>
  <Paragraphs>101</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Apex</vt:lpstr>
      <vt:lpstr>Community-Based Nursing</vt:lpstr>
      <vt:lpstr>Class Activities</vt:lpstr>
      <vt:lpstr>Introduction</vt:lpstr>
      <vt:lpstr>Levels of Prevention</vt:lpstr>
      <vt:lpstr>Education Focus</vt:lpstr>
      <vt:lpstr>Community Nurses</vt:lpstr>
      <vt:lpstr>National Health Goals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Community-Based Nursing</dc:title>
  <dc:creator>owner</dc:creator>
  <cp:lastModifiedBy>Crystal</cp:lastModifiedBy>
  <cp:revision>99</cp:revision>
  <dcterms:created xsi:type="dcterms:W3CDTF">2011-12-12T21:18:12Z</dcterms:created>
  <dcterms:modified xsi:type="dcterms:W3CDTF">2012-01-10T03:50:39Z</dcterms:modified>
</cp:coreProperties>
</file>