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57" r:id="rId3"/>
    <p:sldId id="258" r:id="rId4"/>
    <p:sldId id="259" r:id="rId5"/>
    <p:sldId id="265" r:id="rId6"/>
    <p:sldId id="266" r:id="rId7"/>
    <p:sldId id="267" r:id="rId8"/>
    <p:sldId id="264" r:id="rId9"/>
    <p:sldId id="278" r:id="rId10"/>
    <p:sldId id="261" r:id="rId11"/>
    <p:sldId id="262" r:id="rId12"/>
    <p:sldId id="268" r:id="rId13"/>
    <p:sldId id="269" r:id="rId14"/>
    <p:sldId id="270" r:id="rId15"/>
    <p:sldId id="263" r:id="rId16"/>
    <p:sldId id="271" r:id="rId17"/>
    <p:sldId id="272" r:id="rId18"/>
    <p:sldId id="273" r:id="rId19"/>
    <p:sldId id="274" r:id="rId20"/>
    <p:sldId id="275" r:id="rId21"/>
    <p:sldId id="27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01161D-19FC-4D36-BA33-C0E903AABE4D}" type="datetimeFigureOut">
              <a:rPr lang="en-US" smtClean="0"/>
              <a:pPr/>
              <a:t>12/1/2012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08B21E-74B2-4DEB-B020-C4D4E4D5389C}" type="slidenum">
              <a:rPr lang="en-US" smtClean="0"/>
              <a:pPr/>
              <a:t>‹#›</a:t>
            </a:fld>
            <a:endParaRPr lang="en-US"/>
          </a:p>
        </p:txBody>
      </p:sp>
    </p:spTree>
    <p:extLst>
      <p:ext uri="{BB962C8B-B14F-4D97-AF65-F5344CB8AC3E}">
        <p14:creationId xmlns:p14="http://schemas.microsoft.com/office/powerpoint/2010/main" val="7842548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Isotonic</a:t>
            </a:r>
            <a:r>
              <a:rPr lang="en-US" baseline="0" dirty="0" smtClean="0"/>
              <a:t> or Ringer’s solution cause pulmonary edema r/t sodium content (NS).</a:t>
            </a:r>
          </a:p>
          <a:p>
            <a:r>
              <a:rPr lang="en-US" baseline="0" dirty="0" smtClean="0"/>
              <a:t>Careful skin care is important.  Skin is fragile and prone to breakdown.</a:t>
            </a:r>
          </a:p>
          <a:p>
            <a:r>
              <a:rPr lang="en-US" baseline="0" dirty="0" smtClean="0"/>
              <a:t>Diet:  low-sodium</a:t>
            </a:r>
          </a:p>
          <a:p>
            <a:endParaRPr lang="en-US" dirty="0"/>
          </a:p>
        </p:txBody>
      </p:sp>
      <p:sp>
        <p:nvSpPr>
          <p:cNvPr id="4" name="Slide Number Placeholder 3"/>
          <p:cNvSpPr>
            <a:spLocks noGrp="1"/>
          </p:cNvSpPr>
          <p:nvPr>
            <p:ph type="sldNum" sz="quarter" idx="10"/>
          </p:nvPr>
        </p:nvSpPr>
        <p:spPr/>
        <p:txBody>
          <a:bodyPr/>
          <a:lstStyle/>
          <a:p>
            <a:fld id="{9D08B21E-74B2-4DEB-B020-C4D4E4D5389C}" type="slidenum">
              <a:rPr lang="en-US" smtClean="0"/>
              <a:pPr/>
              <a:t>3</a:t>
            </a:fld>
            <a:endParaRPr lang="en-US"/>
          </a:p>
        </p:txBody>
      </p:sp>
    </p:spTree>
    <p:extLst>
      <p:ext uri="{BB962C8B-B14F-4D97-AF65-F5344CB8AC3E}">
        <p14:creationId xmlns:p14="http://schemas.microsoft.com/office/powerpoint/2010/main" val="18220851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extBox 7"/>
          <p:cNvSpPr txBox="1"/>
          <p:nvPr/>
        </p:nvSpPr>
        <p:spPr>
          <a:xfrm>
            <a:off x="1828800" y="3159760"/>
            <a:ext cx="457200" cy="1034129"/>
          </a:xfrm>
          <a:prstGeom prst="rect">
            <a:avLst/>
          </a:prstGeom>
          <a:noFill/>
        </p:spPr>
        <p:txBody>
          <a:bodyPr wrap="square" lIns="0" tIns="9144" rIns="0" bIns="9144" rtlCol="0" anchor="ctr"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2" name="Title 1"/>
          <p:cNvSpPr>
            <a:spLocks noGrp="1"/>
          </p:cNvSpPr>
          <p:nvPr>
            <p:ph type="ctrTitle"/>
          </p:nvPr>
        </p:nvSpPr>
        <p:spPr>
          <a:xfrm>
            <a:off x="777240" y="1219200"/>
            <a:ext cx="7543800" cy="2152650"/>
          </a:xfrm>
        </p:spPr>
        <p:txBody>
          <a:bodyPr>
            <a:noAutofit/>
          </a:bodyPr>
          <a:lstStyle>
            <a:lvl1pPr>
              <a:defRPr sz="600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133600" y="3375491"/>
            <a:ext cx="6172200" cy="685800"/>
          </a:xfrm>
        </p:spPr>
        <p:txBody>
          <a:bodyPr anchor="ct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5" name="Date Placeholder 14"/>
          <p:cNvSpPr>
            <a:spLocks noGrp="1"/>
          </p:cNvSpPr>
          <p:nvPr>
            <p:ph type="dt" sz="half" idx="10"/>
          </p:nvPr>
        </p:nvSpPr>
        <p:spPr/>
        <p:txBody>
          <a:bodyPr/>
          <a:lstStyle/>
          <a:p>
            <a:fld id="{C4D838D0-959F-44BE-B4D0-9D8C025E2C14}" type="datetimeFigureOut">
              <a:rPr lang="en-US" smtClean="0"/>
              <a:pPr/>
              <a:t>12/1/2012</a:t>
            </a:fld>
            <a:endParaRPr lang="en-US"/>
          </a:p>
        </p:txBody>
      </p:sp>
      <p:sp>
        <p:nvSpPr>
          <p:cNvPr id="16" name="Slide Number Placeholder 15"/>
          <p:cNvSpPr>
            <a:spLocks noGrp="1"/>
          </p:cNvSpPr>
          <p:nvPr>
            <p:ph type="sldNum" sz="quarter" idx="11"/>
          </p:nvPr>
        </p:nvSpPr>
        <p:spPr/>
        <p:txBody>
          <a:bodyPr/>
          <a:lstStyle/>
          <a:p>
            <a:fld id="{74A8FF95-686B-437F-A365-A35D9BAC0BCA}"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133600" y="685801"/>
            <a:ext cx="5791200" cy="3505199"/>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D838D0-959F-44BE-B4D0-9D8C025E2C14}" type="datetimeFigureOut">
              <a:rPr lang="en-US" smtClean="0"/>
              <a:pPr/>
              <a:t>12/1/2012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A8FF95-686B-437F-A365-A35D9BAC0BC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9600" y="609601"/>
            <a:ext cx="2133600" cy="5181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895600" y="685801"/>
            <a:ext cx="5029200" cy="45720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4D838D0-959F-44BE-B4D0-9D8C025E2C14}" type="datetimeFigureOut">
              <a:rPr lang="en-US" smtClean="0"/>
              <a:pPr/>
              <a:t>12/1/2012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A8FF95-686B-437F-A365-A35D9BAC0BC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Title 12"/>
          <p:cNvSpPr>
            <a:spLocks noGrp="1"/>
          </p:cNvSpPr>
          <p:nvPr>
            <p:ph type="title"/>
          </p:nvPr>
        </p:nvSpPr>
        <p:spPr/>
        <p:txBody>
          <a:bodyPr/>
          <a:lstStyle/>
          <a:p>
            <a:r>
              <a:rPr lang="en-US" smtClean="0"/>
              <a:t>Click to edit Master title style</a:t>
            </a:r>
            <a:endParaRPr lang="en-US"/>
          </a:p>
        </p:txBody>
      </p:sp>
      <p:sp>
        <p:nvSpPr>
          <p:cNvPr id="14" name="Date Placeholder 13"/>
          <p:cNvSpPr>
            <a:spLocks noGrp="1"/>
          </p:cNvSpPr>
          <p:nvPr>
            <p:ph type="dt" sz="half" idx="10"/>
          </p:nvPr>
        </p:nvSpPr>
        <p:spPr/>
        <p:txBody>
          <a:bodyPr/>
          <a:lstStyle/>
          <a:p>
            <a:fld id="{C4D838D0-959F-44BE-B4D0-9D8C025E2C14}" type="datetimeFigureOut">
              <a:rPr lang="en-US" smtClean="0"/>
              <a:pPr/>
              <a:t>12/1/2012</a:t>
            </a:fld>
            <a:endParaRPr lang="en-US"/>
          </a:p>
        </p:txBody>
      </p:sp>
      <p:sp>
        <p:nvSpPr>
          <p:cNvPr id="15" name="Slide Number Placeholder 14"/>
          <p:cNvSpPr>
            <a:spLocks noGrp="1"/>
          </p:cNvSpPr>
          <p:nvPr>
            <p:ph type="sldNum" sz="quarter" idx="11"/>
          </p:nvPr>
        </p:nvSpPr>
        <p:spPr/>
        <p:txBody>
          <a:bodyPr/>
          <a:lstStyle/>
          <a:p>
            <a:fld id="{74A8FF95-686B-437F-A365-A35D9BAC0BCA}" type="slidenum">
              <a:rPr lang="en-US" smtClean="0"/>
              <a:pPr/>
              <a:t>‹#›</a:t>
            </a:fld>
            <a:endParaRPr lang="en-US"/>
          </a:p>
        </p:txBody>
      </p:sp>
      <p:sp>
        <p:nvSpPr>
          <p:cNvPr id="16" name="Footer Placeholder 15"/>
          <p:cNvSpPr>
            <a:spLocks noGrp="1"/>
          </p:cNvSpPr>
          <p:nvPr>
            <p:ph type="ftr" sz="quarter" idx="12"/>
          </p:nvPr>
        </p:nvSpPr>
        <p:spPr/>
        <p:txBody>
          <a:body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TextBox 7"/>
          <p:cNvSpPr txBox="1"/>
          <p:nvPr/>
        </p:nvSpPr>
        <p:spPr>
          <a:xfrm>
            <a:off x="4267200" y="4074497"/>
            <a:ext cx="457200" cy="1015663"/>
          </a:xfrm>
          <a:prstGeom prst="rect">
            <a:avLst/>
          </a:prstGeom>
          <a:noFill/>
        </p:spPr>
        <p:txBody>
          <a:bodyPr wrap="square" lIns="0" tIns="0" rIns="0" bIns="0" rtlCol="0" anchor="t"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3" name="Text Placeholder 2"/>
          <p:cNvSpPr>
            <a:spLocks noGrp="1"/>
          </p:cNvSpPr>
          <p:nvPr>
            <p:ph type="body" idx="1"/>
          </p:nvPr>
        </p:nvSpPr>
        <p:spPr>
          <a:xfrm>
            <a:off x="4572000" y="4267368"/>
            <a:ext cx="3733800" cy="731520"/>
          </a:xfrm>
        </p:spPr>
        <p:txBody>
          <a:bodyPr anchor="ctr">
            <a:normAutofit/>
          </a:bodyPr>
          <a:lstStyle>
            <a:lvl1pPr marL="0" indent="0">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2" name="Date Placeholder 11"/>
          <p:cNvSpPr>
            <a:spLocks noGrp="1"/>
          </p:cNvSpPr>
          <p:nvPr>
            <p:ph type="dt" sz="half" idx="10"/>
          </p:nvPr>
        </p:nvSpPr>
        <p:spPr/>
        <p:txBody>
          <a:bodyPr/>
          <a:lstStyle/>
          <a:p>
            <a:fld id="{C4D838D0-959F-44BE-B4D0-9D8C025E2C14}" type="datetimeFigureOut">
              <a:rPr lang="en-US" smtClean="0"/>
              <a:pPr/>
              <a:t>12/1/2012</a:t>
            </a:fld>
            <a:endParaRPr lang="en-US"/>
          </a:p>
        </p:txBody>
      </p:sp>
      <p:sp>
        <p:nvSpPr>
          <p:cNvPr id="13" name="Slide Number Placeholder 12"/>
          <p:cNvSpPr>
            <a:spLocks noGrp="1"/>
          </p:cNvSpPr>
          <p:nvPr>
            <p:ph type="sldNum" sz="quarter" idx="11"/>
          </p:nvPr>
        </p:nvSpPr>
        <p:spPr/>
        <p:txBody>
          <a:bodyPr/>
          <a:lstStyle/>
          <a:p>
            <a:fld id="{74A8FF95-686B-437F-A365-A35D9BAC0BCA}"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
        <p:nvSpPr>
          <p:cNvPr id="4" name="Title 3"/>
          <p:cNvSpPr>
            <a:spLocks noGrp="1"/>
          </p:cNvSpPr>
          <p:nvPr>
            <p:ph type="title"/>
          </p:nvPr>
        </p:nvSpPr>
        <p:spPr>
          <a:xfrm>
            <a:off x="2286000" y="1905000"/>
            <a:ext cx="6035040" cy="2350008"/>
          </a:xfrm>
        </p:spPr>
        <p:txBody>
          <a:bodyPr/>
          <a:lstStyle>
            <a:lvl1pPr marL="0" algn="l" defTabSz="914400" rtl="0" eaLnBrk="1" latinLnBrk="0" hangingPunct="1">
              <a:spcBef>
                <a:spcPct val="0"/>
              </a:spcBef>
              <a:buNone/>
              <a:defRPr lang="en-US" sz="54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C4D838D0-959F-44BE-B4D0-9D8C025E2C14}" type="datetimeFigureOut">
              <a:rPr lang="en-US" smtClean="0"/>
              <a:pPr/>
              <a:t>12/1/2012</a:t>
            </a:fld>
            <a:endParaRPr lang="en-US"/>
          </a:p>
        </p:txBody>
      </p:sp>
      <p:sp>
        <p:nvSpPr>
          <p:cNvPr id="9" name="Slide Number Placeholder 8"/>
          <p:cNvSpPr>
            <a:spLocks noGrp="1"/>
          </p:cNvSpPr>
          <p:nvPr>
            <p:ph type="sldNum" sz="quarter" idx="11"/>
          </p:nvPr>
        </p:nvSpPr>
        <p:spPr/>
        <p:txBody>
          <a:bodyPr/>
          <a:lstStyle/>
          <a:p>
            <a:fld id="{74A8FF95-686B-437F-A365-A35D9BAC0BCA}"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
        <p:nvSpPr>
          <p:cNvPr id="11" name="Title 10"/>
          <p:cNvSpPr>
            <a:spLocks noGrp="1"/>
          </p:cNvSpPr>
          <p:nvPr>
            <p:ph type="title"/>
          </p:nvPr>
        </p:nvSpPr>
        <p:spPr/>
        <p:txBody>
          <a:bodyPr/>
          <a:lstStyle/>
          <a:p>
            <a:r>
              <a:rPr lang="en-US" smtClean="0"/>
              <a:t>Click to edit Master title style</a:t>
            </a:r>
            <a:endParaRPr lang="en-US" dirty="0"/>
          </a:p>
        </p:txBody>
      </p:sp>
      <p:sp>
        <p:nvSpPr>
          <p:cNvPr id="5" name="Content Placeholder 4"/>
          <p:cNvSpPr>
            <a:spLocks noGrp="1"/>
          </p:cNvSpPr>
          <p:nvPr>
            <p:ph sz="quarter" idx="13"/>
          </p:nvPr>
        </p:nvSpPr>
        <p:spPr>
          <a:xfrm>
            <a:off x="1344168" y="658368"/>
            <a:ext cx="3273552" cy="3429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6"/>
          <p:cNvSpPr>
            <a:spLocks noGrp="1"/>
          </p:cNvSpPr>
          <p:nvPr>
            <p:ph sz="quarter" idx="14"/>
          </p:nvPr>
        </p:nvSpPr>
        <p:spPr>
          <a:xfrm>
            <a:off x="5029200" y="658368"/>
            <a:ext cx="3273552" cy="34321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4112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44168" y="1371600"/>
            <a:ext cx="3276600"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2920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29200" y="1371600"/>
            <a:ext cx="3273552"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Box 12"/>
          <p:cNvSpPr txBox="1"/>
          <p:nvPr/>
        </p:nvSpPr>
        <p:spPr>
          <a:xfrm>
            <a:off x="105664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8" name="TextBox 17"/>
          <p:cNvSpPr txBox="1"/>
          <p:nvPr/>
        </p:nvSpPr>
        <p:spPr>
          <a:xfrm>
            <a:off x="478028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2" name="Title 11"/>
          <p:cNvSpPr>
            <a:spLocks noGrp="1"/>
          </p:cNvSpPr>
          <p:nvPr>
            <p:ph type="title"/>
          </p:nvPr>
        </p:nvSpPr>
        <p:spPr/>
        <p:txBody>
          <a:bodyPr/>
          <a:lstStyle/>
          <a:p>
            <a:r>
              <a:rPr lang="en-US" smtClean="0"/>
              <a:t>Click to edit Master title style</a:t>
            </a:r>
            <a:endParaRPr lang="en-US" dirty="0"/>
          </a:p>
        </p:txBody>
      </p:sp>
      <p:sp>
        <p:nvSpPr>
          <p:cNvPr id="14" name="Date Placeholder 13"/>
          <p:cNvSpPr>
            <a:spLocks noGrp="1"/>
          </p:cNvSpPr>
          <p:nvPr>
            <p:ph type="dt" sz="half" idx="10"/>
          </p:nvPr>
        </p:nvSpPr>
        <p:spPr/>
        <p:txBody>
          <a:bodyPr/>
          <a:lstStyle/>
          <a:p>
            <a:fld id="{C4D838D0-959F-44BE-B4D0-9D8C025E2C14}" type="datetimeFigureOut">
              <a:rPr lang="en-US" smtClean="0"/>
              <a:pPr/>
              <a:t>12/1/2012</a:t>
            </a:fld>
            <a:endParaRPr lang="en-US"/>
          </a:p>
        </p:txBody>
      </p:sp>
      <p:sp>
        <p:nvSpPr>
          <p:cNvPr id="15" name="Slide Number Placeholder 14"/>
          <p:cNvSpPr>
            <a:spLocks noGrp="1"/>
          </p:cNvSpPr>
          <p:nvPr>
            <p:ph type="sldNum" sz="quarter" idx="11"/>
          </p:nvPr>
        </p:nvSpPr>
        <p:spPr/>
        <p:txBody>
          <a:bodyPr/>
          <a:lstStyle/>
          <a:p>
            <a:fld id="{74A8FF95-686B-437F-A365-A35D9BAC0BCA}" type="slidenum">
              <a:rPr lang="en-US" smtClean="0"/>
              <a:pPr/>
              <a:t>‹#›</a:t>
            </a:fld>
            <a:endParaRPr lang="en-US"/>
          </a:p>
        </p:txBody>
      </p:sp>
      <p:sp>
        <p:nvSpPr>
          <p:cNvPr id="16" name="Footer Placeholder 15"/>
          <p:cNvSpPr>
            <a:spLocks noGrp="1"/>
          </p:cNvSpPr>
          <p:nvPr>
            <p:ph type="ftr" sz="quarter" idx="12"/>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a:p>
        </p:txBody>
      </p:sp>
      <p:sp>
        <p:nvSpPr>
          <p:cNvPr id="7" name="Date Placeholder 6"/>
          <p:cNvSpPr>
            <a:spLocks noGrp="1"/>
          </p:cNvSpPr>
          <p:nvPr>
            <p:ph type="dt" sz="half" idx="10"/>
          </p:nvPr>
        </p:nvSpPr>
        <p:spPr/>
        <p:txBody>
          <a:bodyPr/>
          <a:lstStyle/>
          <a:p>
            <a:fld id="{C4D838D0-959F-44BE-B4D0-9D8C025E2C14}" type="datetimeFigureOut">
              <a:rPr lang="en-US" smtClean="0"/>
              <a:pPr/>
              <a:t>12/1/2012</a:t>
            </a:fld>
            <a:endParaRPr lang="en-US"/>
          </a:p>
        </p:txBody>
      </p:sp>
      <p:sp>
        <p:nvSpPr>
          <p:cNvPr id="8" name="Slide Number Placeholder 7"/>
          <p:cNvSpPr>
            <a:spLocks noGrp="1"/>
          </p:cNvSpPr>
          <p:nvPr>
            <p:ph type="sldNum" sz="quarter" idx="11"/>
          </p:nvPr>
        </p:nvSpPr>
        <p:spPr/>
        <p:txBody>
          <a:bodyPr/>
          <a:lstStyle/>
          <a:p>
            <a:fld id="{74A8FF95-686B-437F-A365-A35D9BAC0BCA}"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4D838D0-959F-44BE-B4D0-9D8C025E2C14}" type="datetimeFigureOut">
              <a:rPr lang="en-US" smtClean="0"/>
              <a:pPr/>
              <a:t>12/1/2012</a:t>
            </a:fld>
            <a:endParaRPr lang="en-US"/>
          </a:p>
        </p:txBody>
      </p:sp>
      <p:sp>
        <p:nvSpPr>
          <p:cNvPr id="6" name="Slide Number Placeholder 5"/>
          <p:cNvSpPr>
            <a:spLocks noGrp="1"/>
          </p:cNvSpPr>
          <p:nvPr>
            <p:ph type="sldNum" sz="quarter" idx="11"/>
          </p:nvPr>
        </p:nvSpPr>
        <p:spPr/>
        <p:txBody>
          <a:bodyPr/>
          <a:lstStyle/>
          <a:p>
            <a:fld id="{74A8FF95-686B-437F-A365-A35D9BAC0BCA}" type="slidenum">
              <a:rPr lang="en-US" smtClean="0"/>
              <a:pPr/>
              <a:t>‹#›</a:t>
            </a:fld>
            <a:endParaRPr lang="en-US"/>
          </a:p>
        </p:txBody>
      </p:sp>
      <p:sp>
        <p:nvSpPr>
          <p:cNvPr id="7" name="Footer Placeholder 6"/>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TextBox 8"/>
          <p:cNvSpPr txBox="1"/>
          <p:nvPr/>
        </p:nvSpPr>
        <p:spPr>
          <a:xfrm>
            <a:off x="5328920" y="1774588"/>
            <a:ext cx="457200" cy="1231106"/>
          </a:xfrm>
          <a:prstGeom prst="rect">
            <a:avLst/>
          </a:prstGeom>
          <a:noFill/>
        </p:spPr>
        <p:txBody>
          <a:bodyPr wrap="square" lIns="0" tIns="0" rIns="0" bIns="0" rtlCol="0" anchor="t" anchorCtr="0">
            <a:spAutoFit/>
          </a:bodyPr>
          <a:lstStyle/>
          <a:p>
            <a:r>
              <a:rPr lang="en-US" sz="8000" dirty="0" smtClean="0">
                <a:effectLst>
                  <a:outerShdw blurRad="38100" dist="38100" dir="2700000" algn="tl">
                    <a:srgbClr val="000000">
                      <a:alpha val="43137"/>
                    </a:srgbClr>
                  </a:outerShdw>
                </a:effectLst>
                <a:latin typeface="+mn-lt"/>
              </a:rPr>
              <a:t>{</a:t>
            </a:r>
            <a:endParaRPr lang="en-US" sz="8000" dirty="0">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838200" y="685801"/>
            <a:ext cx="4343400" cy="3429000"/>
          </a:xfrm>
        </p:spPr>
        <p:txBody>
          <a:bodyPr anchor="ct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15000" y="685801"/>
            <a:ext cx="2590800" cy="3429000"/>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5" name="Date Placeholder 14"/>
          <p:cNvSpPr>
            <a:spLocks noGrp="1"/>
          </p:cNvSpPr>
          <p:nvPr>
            <p:ph type="dt" sz="half" idx="10"/>
          </p:nvPr>
        </p:nvSpPr>
        <p:spPr/>
        <p:txBody>
          <a:bodyPr/>
          <a:lstStyle/>
          <a:p>
            <a:fld id="{C4D838D0-959F-44BE-B4D0-9D8C025E2C14}" type="datetimeFigureOut">
              <a:rPr lang="en-US" smtClean="0"/>
              <a:pPr/>
              <a:t>12/1/2012</a:t>
            </a:fld>
            <a:endParaRPr lang="en-US"/>
          </a:p>
        </p:txBody>
      </p:sp>
      <p:sp>
        <p:nvSpPr>
          <p:cNvPr id="16" name="Slide Number Placeholder 15"/>
          <p:cNvSpPr>
            <a:spLocks noGrp="1"/>
          </p:cNvSpPr>
          <p:nvPr>
            <p:ph type="sldNum" sz="quarter" idx="11"/>
          </p:nvPr>
        </p:nvSpPr>
        <p:spPr/>
        <p:txBody>
          <a:bodyPr/>
          <a:lstStyle/>
          <a:p>
            <a:fld id="{74A8FF95-686B-437F-A365-A35D9BAC0BCA}"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
        <p:nvSpPr>
          <p:cNvPr id="18" name="Title 17"/>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219200" y="612775"/>
            <a:ext cx="6705600" cy="2546985"/>
          </a:xfrm>
          <a:effectLst>
            <a:outerShdw blurRad="152400" dist="317500" dir="5400000" sx="90000" sy="-19000" rotWithShape="0">
              <a:prstClr val="black">
                <a:alpha val="15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2743200" y="3453047"/>
            <a:ext cx="5029200" cy="720804"/>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Box 8"/>
          <p:cNvSpPr txBox="1"/>
          <p:nvPr/>
        </p:nvSpPr>
        <p:spPr>
          <a:xfrm>
            <a:off x="2435352" y="3331464"/>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1" name="Title 10"/>
          <p:cNvSpPr>
            <a:spLocks noGrp="1"/>
          </p:cNvSpPr>
          <p:nvPr>
            <p:ph type="title"/>
          </p:nvPr>
        </p:nvSpPr>
        <p:spPr/>
        <p:txBody>
          <a:bodyPr/>
          <a:lstStyle/>
          <a:p>
            <a:r>
              <a:rPr lang="en-US" smtClean="0"/>
              <a:t>Click to edit Master title style</a:t>
            </a:r>
            <a:endParaRPr lang="en-US"/>
          </a:p>
        </p:txBody>
      </p:sp>
      <p:sp>
        <p:nvSpPr>
          <p:cNvPr id="13" name="Date Placeholder 12"/>
          <p:cNvSpPr>
            <a:spLocks noGrp="1"/>
          </p:cNvSpPr>
          <p:nvPr>
            <p:ph type="dt" sz="half" idx="10"/>
          </p:nvPr>
        </p:nvSpPr>
        <p:spPr/>
        <p:txBody>
          <a:bodyPr/>
          <a:lstStyle/>
          <a:p>
            <a:fld id="{C4D838D0-959F-44BE-B4D0-9D8C025E2C14}" type="datetimeFigureOut">
              <a:rPr lang="en-US" smtClean="0"/>
              <a:pPr/>
              <a:t>12/1/2012</a:t>
            </a:fld>
            <a:endParaRPr lang="en-US"/>
          </a:p>
        </p:txBody>
      </p:sp>
      <p:sp>
        <p:nvSpPr>
          <p:cNvPr id="14" name="Slide Number Placeholder 13"/>
          <p:cNvSpPr>
            <a:spLocks noGrp="1"/>
          </p:cNvSpPr>
          <p:nvPr>
            <p:ph type="sldNum" sz="quarter" idx="11"/>
          </p:nvPr>
        </p:nvSpPr>
        <p:spPr/>
        <p:txBody>
          <a:bodyPr/>
          <a:lstStyle/>
          <a:p>
            <a:fld id="{74A8FF95-686B-437F-A365-A35D9BAC0BCA}" type="slidenum">
              <a:rPr lang="en-US" smtClean="0"/>
              <a:pPr/>
              <a:t>‹#›</a:t>
            </a:fld>
            <a:endParaRPr lang="en-US"/>
          </a:p>
        </p:txBody>
      </p:sp>
      <p:sp>
        <p:nvSpPr>
          <p:cNvPr id="15" name="Footer Placeholder 14"/>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accent6">
                  <a:lumMod val="50000"/>
                  <a:alpha val="36000"/>
                </a:schemeClr>
              </a:gs>
              <a:gs pos="100000">
                <a:schemeClr val="bg2">
                  <a:alpha val="1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rot="19724275">
            <a:off x="1373221" y="1038440"/>
            <a:ext cx="7240620" cy="5706987"/>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rot="17656910">
            <a:off x="-274211" y="1165875"/>
            <a:ext cx="5538472" cy="4480459"/>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rot="19724275">
            <a:off x="3277955" y="116854"/>
            <a:ext cx="6479362" cy="4754757"/>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77240" y="4876800"/>
            <a:ext cx="7543800" cy="9144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2133600" y="685801"/>
            <a:ext cx="6096000" cy="3657599"/>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54738"/>
            <a:ext cx="2133600" cy="365125"/>
          </a:xfrm>
          <a:prstGeom prst="rect">
            <a:avLst/>
          </a:prstGeom>
        </p:spPr>
        <p:txBody>
          <a:bodyPr vert="horz" lIns="91440" tIns="45720" rIns="91440" bIns="45720" rtlCol="0" anchor="t"/>
          <a:lstStyle>
            <a:lvl1pPr algn="r">
              <a:defRPr sz="1100">
                <a:solidFill>
                  <a:schemeClr val="tx1">
                    <a:alpha val="60000"/>
                  </a:schemeClr>
                </a:solidFill>
                <a:effectLst/>
              </a:defRPr>
            </a:lvl1pPr>
          </a:lstStyle>
          <a:p>
            <a:fld id="{C4D838D0-959F-44BE-B4D0-9D8C025E2C14}" type="datetimeFigureOut">
              <a:rPr lang="en-US" smtClean="0"/>
              <a:pPr/>
              <a:t>12/1/2012</a:t>
            </a:fld>
            <a:endParaRPr lang="en-US"/>
          </a:p>
        </p:txBody>
      </p:sp>
      <p:sp>
        <p:nvSpPr>
          <p:cNvPr id="5" name="Footer Placeholder 4"/>
          <p:cNvSpPr>
            <a:spLocks noGrp="1"/>
          </p:cNvSpPr>
          <p:nvPr>
            <p:ph type="ftr" sz="quarter" idx="3"/>
          </p:nvPr>
        </p:nvSpPr>
        <p:spPr>
          <a:xfrm>
            <a:off x="822960" y="6154738"/>
            <a:ext cx="4572000" cy="365125"/>
          </a:xfrm>
          <a:prstGeom prst="rect">
            <a:avLst/>
          </a:prstGeom>
        </p:spPr>
        <p:txBody>
          <a:bodyPr vert="horz" lIns="91440" tIns="45720" rIns="91440" bIns="45720" rtlCol="0" anchor="t"/>
          <a:lstStyle>
            <a:lvl1pPr algn="l">
              <a:defRPr sz="1100">
                <a:solidFill>
                  <a:schemeClr val="tx1">
                    <a:alpha val="60000"/>
                  </a:schemeClr>
                </a:solidFill>
                <a:effectLst/>
              </a:defRPr>
            </a:lvl1pPr>
          </a:lstStyle>
          <a:p>
            <a:endParaRPr lang="en-US"/>
          </a:p>
        </p:txBody>
      </p:sp>
      <p:sp>
        <p:nvSpPr>
          <p:cNvPr id="6" name="Slide Number Placeholder 5"/>
          <p:cNvSpPr>
            <a:spLocks noGrp="1"/>
          </p:cNvSpPr>
          <p:nvPr>
            <p:ph type="sldNum" sz="quarter" idx="4"/>
          </p:nvPr>
        </p:nvSpPr>
        <p:spPr>
          <a:xfrm>
            <a:off x="822960" y="5842000"/>
            <a:ext cx="2133600" cy="304800"/>
          </a:xfrm>
          <a:prstGeom prst="rect">
            <a:avLst/>
          </a:prstGeom>
        </p:spPr>
        <p:txBody>
          <a:bodyPr vert="horz" lIns="91440" tIns="45720" rIns="91440" bIns="9144" rtlCol="0" anchor="b"/>
          <a:lstStyle>
            <a:lvl1pPr algn="l">
              <a:defRPr sz="1600">
                <a:solidFill>
                  <a:schemeClr val="tx1">
                    <a:alpha val="60000"/>
                  </a:schemeClr>
                </a:solidFill>
                <a:effectLst/>
              </a:defRPr>
            </a:lvl1pPr>
          </a:lstStyle>
          <a:p>
            <a:fld id="{74A8FF95-686B-437F-A365-A35D9BAC0BCA}"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9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56032" algn="l" defTabSz="914400" rtl="0" eaLnBrk="1" latinLnBrk="0" hangingPunct="1">
        <a:spcBef>
          <a:spcPct val="20000"/>
        </a:spcBef>
        <a:spcAft>
          <a:spcPts val="0"/>
        </a:spcAft>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1pPr>
      <a:lvl2pPr marL="640080" indent="-256032" algn="l" defTabSz="914400"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2pPr>
      <a:lvl3pPr marL="1005840" indent="-256032" algn="l" defTabSz="914400"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56032" algn="l" defTabSz="914400" rtl="0" eaLnBrk="1" latinLnBrk="0" hangingPunct="1">
        <a:spcBef>
          <a:spcPct val="20000"/>
        </a:spcBef>
        <a:buSzPct val="60000"/>
        <a:buFont typeface="Wingdings" pitchFamily="2" charset="2"/>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56032" algn="l" defTabSz="914400" rtl="0" eaLnBrk="1" latinLnBrk="0" hangingPunct="1">
        <a:spcBef>
          <a:spcPct val="20000"/>
        </a:spcBef>
        <a:buSzPct val="60000"/>
        <a:buFont typeface="Wingdings" pitchFamily="2" charset="2"/>
        <a:buChar char=""/>
        <a:defRPr sz="1500" kern="1200">
          <a:solidFill>
            <a:schemeClr val="tx1"/>
          </a:solidFill>
          <a:effectLst>
            <a:outerShdw blurRad="38100" dist="38100" dir="2700000" algn="tl">
              <a:srgbClr val="000000">
                <a:alpha val="43137"/>
              </a:srgbClr>
            </a:outerShdw>
          </a:effectLst>
          <a:latin typeface="+mn-lt"/>
          <a:ea typeface="+mn-ea"/>
          <a:cs typeface="+mn-cs"/>
        </a:defRPr>
      </a:lvl5pPr>
      <a:lvl6pPr marL="196596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24028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51460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83464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emedicine.medscape.com/article/975909-overview"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emedicine.medscape.com/article/906999-overview"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emedicine.medscape.com/article/983281-overview" TargetMode="External"/><Relationship Id="rId2" Type="http://schemas.openxmlformats.org/officeDocument/2006/relationships/hyperlink" Target="http://emedicine.medscape.com/article/982359-overview" TargetMode="External"/><Relationship Id="rId1" Type="http://schemas.openxmlformats.org/officeDocument/2006/relationships/slideLayout" Target="../slideLayouts/slideLayout7.xml"/><Relationship Id="rId5" Type="http://schemas.openxmlformats.org/officeDocument/2006/relationships/hyperlink" Target="http://emedicine.medscape.com/article/920955-overview" TargetMode="External"/><Relationship Id="rId4" Type="http://schemas.openxmlformats.org/officeDocument/2006/relationships/hyperlink" Target="http://emedicine.medscape.com/article/907757-overview"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Fluid &amp; Electrolytes</a:t>
            </a:r>
            <a:endParaRPr lang="en-US" dirty="0"/>
          </a:p>
        </p:txBody>
      </p:sp>
      <p:sp>
        <p:nvSpPr>
          <p:cNvPr id="3" name="Subtitle 2"/>
          <p:cNvSpPr>
            <a:spLocks noGrp="1"/>
          </p:cNvSpPr>
          <p:nvPr>
            <p:ph type="subTitle" idx="1"/>
          </p:nvPr>
        </p:nvSpPr>
        <p:spPr/>
        <p:txBody>
          <a:bodyPr>
            <a:normAutofit fontScale="92500" lnSpcReduction="10000"/>
          </a:bodyPr>
          <a:lstStyle/>
          <a:p>
            <a:r>
              <a:rPr lang="en-US" dirty="0" smtClean="0"/>
              <a:t>Care </a:t>
            </a:r>
            <a:r>
              <a:rPr lang="en-US" smtClean="0"/>
              <a:t>of Children</a:t>
            </a:r>
            <a:endParaRPr lang="en-US" smtClean="0"/>
          </a:p>
          <a:p>
            <a:r>
              <a:rPr lang="en-US" dirty="0" smtClean="0"/>
              <a:t>Instructor:  Crystal Jensen</a:t>
            </a:r>
            <a:endParaRPr lang="en-US" dirty="0"/>
          </a:p>
        </p:txBody>
      </p:sp>
    </p:spTree>
    <p:extLst>
      <p:ext uri="{BB962C8B-B14F-4D97-AF65-F5344CB8AC3E}">
        <p14:creationId xmlns:p14="http://schemas.microsoft.com/office/powerpoint/2010/main" val="36313288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Hyperkalemia</a:t>
            </a:r>
          </a:p>
          <a:p>
            <a:r>
              <a:rPr lang="en-US" dirty="0" smtClean="0"/>
              <a:t>Hypokalemia</a:t>
            </a:r>
          </a:p>
          <a:p>
            <a:r>
              <a:rPr lang="en-US" smtClean="0"/>
              <a:t>Word Document</a:t>
            </a:r>
            <a:endParaRPr lang="en-US" dirty="0" smtClean="0"/>
          </a:p>
          <a:p>
            <a:endParaRPr lang="en-US" dirty="0"/>
          </a:p>
        </p:txBody>
      </p:sp>
      <p:sp>
        <p:nvSpPr>
          <p:cNvPr id="3" name="Title 2"/>
          <p:cNvSpPr>
            <a:spLocks noGrp="1"/>
          </p:cNvSpPr>
          <p:nvPr>
            <p:ph type="title"/>
          </p:nvPr>
        </p:nvSpPr>
        <p:spPr/>
        <p:txBody>
          <a:bodyPr/>
          <a:lstStyle/>
          <a:p>
            <a:r>
              <a:rPr lang="en-US" dirty="0" smtClean="0"/>
              <a:t>Potassium </a:t>
            </a:r>
            <a:r>
              <a:rPr lang="en-US" dirty="0"/>
              <a:t>Imbalance</a:t>
            </a:r>
          </a:p>
        </p:txBody>
      </p:sp>
    </p:spTree>
    <p:extLst>
      <p:ext uri="{BB962C8B-B14F-4D97-AF65-F5344CB8AC3E}">
        <p14:creationId xmlns:p14="http://schemas.microsoft.com/office/powerpoint/2010/main" val="16887412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533400"/>
            <a:ext cx="8077200" cy="4953000"/>
          </a:xfrm>
        </p:spPr>
        <p:txBody>
          <a:bodyPr>
            <a:normAutofit lnSpcReduction="10000"/>
          </a:bodyPr>
          <a:lstStyle/>
          <a:p>
            <a:r>
              <a:rPr lang="en-US" dirty="0" err="1" smtClean="0"/>
              <a:t>Hypocalcemia</a:t>
            </a:r>
            <a:r>
              <a:rPr lang="en-US" dirty="0" smtClean="0"/>
              <a:t> </a:t>
            </a:r>
            <a:r>
              <a:rPr lang="en-US" dirty="0"/>
              <a:t>is a laboratory and clinical abnormality that is observed with relative frequency, especially in neonatal pediatric patients</a:t>
            </a:r>
            <a:r>
              <a:rPr lang="en-US" dirty="0" smtClean="0"/>
              <a:t>.</a:t>
            </a:r>
          </a:p>
          <a:p>
            <a:r>
              <a:rPr lang="en-US" dirty="0"/>
              <a:t>The concentration of calcium in the serum is critical to many important biologic functions, including the following:</a:t>
            </a:r>
          </a:p>
          <a:p>
            <a:pPr lvl="1"/>
            <a:r>
              <a:rPr lang="en-US" dirty="0"/>
              <a:t>Calcium messenger system by which extracellular messengers regulate cell function</a:t>
            </a:r>
          </a:p>
          <a:p>
            <a:pPr lvl="1"/>
            <a:r>
              <a:rPr lang="en-US" dirty="0"/>
              <a:t>Activation of several cellular enzyme cascades</a:t>
            </a:r>
          </a:p>
          <a:p>
            <a:pPr lvl="1"/>
            <a:r>
              <a:rPr lang="en-US" dirty="0"/>
              <a:t>Smooth muscle and myocardial contraction</a:t>
            </a:r>
          </a:p>
          <a:p>
            <a:pPr lvl="1"/>
            <a:r>
              <a:rPr lang="en-US" dirty="0"/>
              <a:t>Nerve impulse conduction</a:t>
            </a:r>
          </a:p>
          <a:p>
            <a:pPr lvl="1"/>
            <a:r>
              <a:rPr lang="en-US" dirty="0"/>
              <a:t>Secretory activity of exocrine </a:t>
            </a:r>
            <a:r>
              <a:rPr lang="en-US" dirty="0" smtClean="0"/>
              <a:t>glands</a:t>
            </a:r>
          </a:p>
          <a:p>
            <a:pPr marL="384048" lvl="1" indent="0">
              <a:buNone/>
            </a:pPr>
            <a:endParaRPr lang="en-US" dirty="0" smtClean="0"/>
          </a:p>
          <a:p>
            <a:pPr marL="384048" lvl="1" indent="0">
              <a:buNone/>
            </a:pPr>
            <a:r>
              <a:rPr lang="en-US" dirty="0" err="1"/>
              <a:t>hypocalcemia</a:t>
            </a:r>
            <a:r>
              <a:rPr lang="en-US" dirty="0"/>
              <a:t> produces a wide range of peripheral and CNS effects, including </a:t>
            </a:r>
            <a:r>
              <a:rPr lang="en-US" dirty="0" err="1"/>
              <a:t>paresthesias</a:t>
            </a:r>
            <a:r>
              <a:rPr lang="en-US" dirty="0"/>
              <a:t>, </a:t>
            </a:r>
            <a:r>
              <a:rPr lang="en-US" dirty="0" err="1"/>
              <a:t>tetany</a:t>
            </a:r>
            <a:r>
              <a:rPr lang="en-US" dirty="0"/>
              <a:t> (</a:t>
            </a:r>
            <a:r>
              <a:rPr lang="en-US" dirty="0" err="1"/>
              <a:t>ie</a:t>
            </a:r>
            <a:r>
              <a:rPr lang="en-US" dirty="0"/>
              <a:t>, contraction of hands, arms, feet, larynx, bronchioles), seizures, and even psychiatric changes in children. </a:t>
            </a:r>
          </a:p>
          <a:p>
            <a:endParaRPr lang="en-US" dirty="0" smtClean="0"/>
          </a:p>
          <a:p>
            <a:pPr marL="18288" indent="0">
              <a:buNone/>
            </a:pPr>
            <a:endParaRPr lang="en-US" dirty="0"/>
          </a:p>
        </p:txBody>
      </p:sp>
      <p:sp>
        <p:nvSpPr>
          <p:cNvPr id="3" name="Title 2"/>
          <p:cNvSpPr>
            <a:spLocks noGrp="1"/>
          </p:cNvSpPr>
          <p:nvPr>
            <p:ph type="title"/>
          </p:nvPr>
        </p:nvSpPr>
        <p:spPr/>
        <p:txBody>
          <a:bodyPr/>
          <a:lstStyle/>
          <a:p>
            <a:r>
              <a:rPr lang="en-US" dirty="0" smtClean="0"/>
              <a:t>Calcium </a:t>
            </a:r>
            <a:r>
              <a:rPr lang="en-US" dirty="0"/>
              <a:t>Imbalance</a:t>
            </a:r>
          </a:p>
        </p:txBody>
      </p:sp>
    </p:spTree>
    <p:extLst>
      <p:ext uri="{BB962C8B-B14F-4D97-AF65-F5344CB8AC3E}">
        <p14:creationId xmlns:p14="http://schemas.microsoft.com/office/powerpoint/2010/main" val="2397872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228600"/>
            <a:ext cx="8305800" cy="4800600"/>
          </a:xfrm>
        </p:spPr>
        <p:txBody>
          <a:bodyPr>
            <a:normAutofit fontScale="85000" lnSpcReduction="20000"/>
          </a:bodyPr>
          <a:lstStyle/>
          <a:p>
            <a:r>
              <a:rPr lang="en-US" dirty="0" err="1" smtClean="0"/>
              <a:t>Hypocalcemia</a:t>
            </a:r>
            <a:r>
              <a:rPr lang="en-US" dirty="0" smtClean="0"/>
              <a:t> continued:  Cardiac </a:t>
            </a:r>
            <a:r>
              <a:rPr lang="en-US" dirty="0"/>
              <a:t>function may also be impaired because of poor muscle contractility. </a:t>
            </a:r>
            <a:endParaRPr lang="en-US" dirty="0" smtClean="0"/>
          </a:p>
          <a:p>
            <a:endParaRPr lang="en-US" dirty="0" smtClean="0"/>
          </a:p>
          <a:p>
            <a:r>
              <a:rPr lang="en-US" dirty="0" smtClean="0"/>
              <a:t>One </a:t>
            </a:r>
            <a:r>
              <a:rPr lang="en-US" dirty="0"/>
              <a:t>of the most common causes of </a:t>
            </a:r>
            <a:r>
              <a:rPr lang="en-US" dirty="0" err="1"/>
              <a:t>hypocalcemia</a:t>
            </a:r>
            <a:r>
              <a:rPr lang="en-US" dirty="0"/>
              <a:t> is renal </a:t>
            </a:r>
            <a:r>
              <a:rPr lang="en-US" dirty="0" smtClean="0"/>
              <a:t>failure</a:t>
            </a:r>
          </a:p>
          <a:p>
            <a:pPr marL="18288" indent="0">
              <a:buNone/>
            </a:pPr>
            <a:endParaRPr lang="en-US" dirty="0" smtClean="0"/>
          </a:p>
          <a:p>
            <a:r>
              <a:rPr lang="en-US" b="1" dirty="0"/>
              <a:t>History</a:t>
            </a:r>
          </a:p>
          <a:p>
            <a:r>
              <a:rPr lang="en-US" dirty="0"/>
              <a:t>In patients with </a:t>
            </a:r>
            <a:r>
              <a:rPr lang="en-US" dirty="0" err="1"/>
              <a:t>hypocalcemia</a:t>
            </a:r>
            <a:r>
              <a:rPr lang="en-US" dirty="0"/>
              <a:t>, the history varies depending on age. In newborns, patient history can include the following:</a:t>
            </a:r>
          </a:p>
          <a:p>
            <a:pPr lvl="1"/>
            <a:r>
              <a:rPr lang="en-US" dirty="0"/>
              <a:t>Possibly no symptoms</a:t>
            </a:r>
          </a:p>
          <a:p>
            <a:pPr lvl="1"/>
            <a:r>
              <a:rPr lang="en-US" dirty="0"/>
              <a:t>Lethargy</a:t>
            </a:r>
          </a:p>
          <a:p>
            <a:pPr lvl="1"/>
            <a:r>
              <a:rPr lang="en-US" dirty="0"/>
              <a:t>Poor feeding</a:t>
            </a:r>
          </a:p>
          <a:p>
            <a:pPr lvl="1"/>
            <a:r>
              <a:rPr lang="en-US" dirty="0"/>
              <a:t>Vomiting</a:t>
            </a:r>
          </a:p>
          <a:p>
            <a:pPr lvl="1"/>
            <a:r>
              <a:rPr lang="en-US" dirty="0"/>
              <a:t>Abdominal distension</a:t>
            </a:r>
          </a:p>
          <a:p>
            <a:pPr lvl="1"/>
            <a:r>
              <a:rPr lang="en-US" dirty="0"/>
              <a:t>History in children can be as follows:</a:t>
            </a:r>
          </a:p>
          <a:p>
            <a:pPr lvl="1"/>
            <a:r>
              <a:rPr lang="en-US" dirty="0"/>
              <a:t>Seizures</a:t>
            </a:r>
          </a:p>
          <a:p>
            <a:pPr lvl="1"/>
            <a:r>
              <a:rPr lang="en-US" dirty="0"/>
              <a:t>Twitching</a:t>
            </a:r>
          </a:p>
          <a:p>
            <a:pPr lvl="1"/>
            <a:r>
              <a:rPr lang="en-US" dirty="0"/>
              <a:t>Cramping</a:t>
            </a:r>
          </a:p>
          <a:p>
            <a:pPr lvl="1"/>
            <a:r>
              <a:rPr lang="en-US" dirty="0"/>
              <a:t>Laryngospasm, a rare initial manifestation</a:t>
            </a:r>
          </a:p>
          <a:p>
            <a:endParaRPr lang="en-US" dirty="0"/>
          </a:p>
        </p:txBody>
      </p:sp>
      <p:sp>
        <p:nvSpPr>
          <p:cNvPr id="3" name="Title 2"/>
          <p:cNvSpPr>
            <a:spLocks noGrp="1"/>
          </p:cNvSpPr>
          <p:nvPr>
            <p:ph type="title"/>
          </p:nvPr>
        </p:nvSpPr>
        <p:spPr/>
        <p:txBody>
          <a:bodyPr/>
          <a:lstStyle/>
          <a:p>
            <a:r>
              <a:rPr lang="en-US" dirty="0" smtClean="0"/>
              <a:t>Calcium Imbalance</a:t>
            </a:r>
            <a:endParaRPr lang="en-US" dirty="0"/>
          </a:p>
        </p:txBody>
      </p:sp>
    </p:spTree>
    <p:extLst>
      <p:ext uri="{BB962C8B-B14F-4D97-AF65-F5344CB8AC3E}">
        <p14:creationId xmlns:p14="http://schemas.microsoft.com/office/powerpoint/2010/main" val="1088792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0" y="304800"/>
            <a:ext cx="7467600" cy="4343399"/>
          </a:xfrm>
        </p:spPr>
        <p:txBody>
          <a:bodyPr>
            <a:normAutofit fontScale="92500"/>
          </a:bodyPr>
          <a:lstStyle/>
          <a:p>
            <a:r>
              <a:rPr lang="en-US" b="1" dirty="0" err="1" smtClean="0"/>
              <a:t>Hypocalcemia</a:t>
            </a:r>
            <a:r>
              <a:rPr lang="en-US" b="1" dirty="0" smtClean="0"/>
              <a:t>:  Physical Examination-</a:t>
            </a:r>
          </a:p>
          <a:p>
            <a:endParaRPr lang="en-US" b="1" dirty="0"/>
          </a:p>
          <a:p>
            <a:r>
              <a:rPr lang="en-US" dirty="0"/>
              <a:t>Children’s symptoms include the following:</a:t>
            </a:r>
          </a:p>
          <a:p>
            <a:pPr lvl="1"/>
            <a:r>
              <a:rPr lang="en-US" dirty="0"/>
              <a:t>Lethargy</a:t>
            </a:r>
          </a:p>
          <a:p>
            <a:pPr lvl="1"/>
            <a:r>
              <a:rPr lang="en-US" dirty="0"/>
              <a:t>Cyanosis</a:t>
            </a:r>
          </a:p>
          <a:p>
            <a:pPr lvl="1"/>
            <a:r>
              <a:rPr lang="en-US" dirty="0"/>
              <a:t>Tremulousness</a:t>
            </a:r>
          </a:p>
          <a:p>
            <a:pPr lvl="1"/>
            <a:r>
              <a:rPr lang="en-US" dirty="0"/>
              <a:t>Seizures</a:t>
            </a:r>
          </a:p>
          <a:p>
            <a:pPr lvl="1"/>
            <a:r>
              <a:rPr lang="en-US" dirty="0"/>
              <a:t>Apnea</a:t>
            </a:r>
          </a:p>
          <a:p>
            <a:pPr lvl="1"/>
            <a:r>
              <a:rPr lang="en-US" dirty="0" err="1"/>
              <a:t>Tetany</a:t>
            </a:r>
            <a:r>
              <a:rPr lang="en-US" dirty="0"/>
              <a:t> and signs of nerve irritability, such as the </a:t>
            </a:r>
            <a:r>
              <a:rPr lang="en-US" dirty="0" err="1"/>
              <a:t>Chvostek</a:t>
            </a:r>
            <a:r>
              <a:rPr lang="en-US" dirty="0"/>
              <a:t> sign, </a:t>
            </a:r>
            <a:r>
              <a:rPr lang="en-US" dirty="0" err="1"/>
              <a:t>carpopedal</a:t>
            </a:r>
            <a:r>
              <a:rPr lang="en-US" dirty="0"/>
              <a:t> spasm, the Trousseau sign, and stridor</a:t>
            </a:r>
          </a:p>
          <a:p>
            <a:pPr lvl="1"/>
            <a:r>
              <a:rPr lang="en-US" dirty="0"/>
              <a:t>Abdominal distension</a:t>
            </a:r>
          </a:p>
          <a:p>
            <a:pPr lvl="1"/>
            <a:r>
              <a:rPr lang="en-US" dirty="0">
                <a:hlinkClick r:id="rId2"/>
              </a:rPr>
              <a:t>Prematurity</a:t>
            </a:r>
            <a:r>
              <a:rPr lang="en-US" dirty="0"/>
              <a:t>, birth asphyxia, or congenital heart disease (features associated with infants of mothers with diabetes mellitus)</a:t>
            </a:r>
          </a:p>
          <a:p>
            <a:pPr marL="384048" lvl="1" indent="0">
              <a:buNone/>
            </a:pPr>
            <a:endParaRPr lang="en-US" dirty="0"/>
          </a:p>
        </p:txBody>
      </p:sp>
      <p:sp>
        <p:nvSpPr>
          <p:cNvPr id="3" name="Title 2"/>
          <p:cNvSpPr>
            <a:spLocks noGrp="1"/>
          </p:cNvSpPr>
          <p:nvPr>
            <p:ph type="title"/>
          </p:nvPr>
        </p:nvSpPr>
        <p:spPr/>
        <p:txBody>
          <a:bodyPr/>
          <a:lstStyle/>
          <a:p>
            <a:r>
              <a:rPr lang="en-US" dirty="0" smtClean="0"/>
              <a:t>Calcium Imbalance</a:t>
            </a:r>
            <a:endParaRPr lang="en-US" dirty="0"/>
          </a:p>
        </p:txBody>
      </p:sp>
    </p:spTree>
    <p:extLst>
      <p:ext uri="{BB962C8B-B14F-4D97-AF65-F5344CB8AC3E}">
        <p14:creationId xmlns:p14="http://schemas.microsoft.com/office/powerpoint/2010/main" val="33415314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304801"/>
            <a:ext cx="7543800" cy="4038600"/>
          </a:xfrm>
        </p:spPr>
        <p:txBody>
          <a:bodyPr>
            <a:normAutofit fontScale="92500" lnSpcReduction="20000"/>
          </a:bodyPr>
          <a:lstStyle/>
          <a:p>
            <a:r>
              <a:rPr lang="en-US" dirty="0" err="1" smtClean="0"/>
              <a:t>Hypercalcemia</a:t>
            </a:r>
            <a:r>
              <a:rPr lang="en-US" dirty="0"/>
              <a:t> </a:t>
            </a:r>
            <a:r>
              <a:rPr lang="en-US" dirty="0" smtClean="0"/>
              <a:t>is </a:t>
            </a:r>
            <a:r>
              <a:rPr lang="en-US" dirty="0"/>
              <a:t>defined by a high calcium level in the blood. Calcium is important for bone formation, but is also vital for normal cell function in all cells.</a:t>
            </a:r>
            <a:r>
              <a:rPr lang="en-US" b="1" dirty="0"/>
              <a:t> </a:t>
            </a:r>
            <a:endParaRPr lang="en-US" b="1" dirty="0" smtClean="0"/>
          </a:p>
          <a:p>
            <a:r>
              <a:rPr lang="en-US" dirty="0"/>
              <a:t>High levels of parathyroid hormone or vitamin D cause </a:t>
            </a:r>
            <a:r>
              <a:rPr lang="en-US" dirty="0" err="1"/>
              <a:t>hypercalcemia</a:t>
            </a:r>
            <a:r>
              <a:rPr lang="en-US" dirty="0"/>
              <a:t>. Excessive dietary intake of Vitamin D or Vitamin A will cause </a:t>
            </a:r>
            <a:r>
              <a:rPr lang="en-US" dirty="0" err="1"/>
              <a:t>hypercalcemia</a:t>
            </a:r>
            <a:r>
              <a:rPr lang="en-US" dirty="0" smtClean="0"/>
              <a:t>.</a:t>
            </a:r>
          </a:p>
          <a:p>
            <a:r>
              <a:rPr lang="en-US" dirty="0"/>
              <a:t>The most common cause of high parathyroid hormone levels in children comes from a complication of chronic kidney disease</a:t>
            </a:r>
            <a:r>
              <a:rPr lang="en-US" dirty="0" smtClean="0"/>
              <a:t>.</a:t>
            </a:r>
          </a:p>
          <a:p>
            <a:r>
              <a:rPr lang="en-US" dirty="0"/>
              <a:t>Kidney stones are a major complication of </a:t>
            </a:r>
            <a:r>
              <a:rPr lang="en-US" dirty="0" err="1"/>
              <a:t>hypercalcemia</a:t>
            </a:r>
            <a:r>
              <a:rPr lang="en-US" dirty="0"/>
              <a:t> that can cause blood in the urine or severe pain in the back, flank or lower abdomen. Stomach pain and psychiatric issues also may occur when blood calcium levels are too high.  </a:t>
            </a:r>
          </a:p>
          <a:p>
            <a:r>
              <a:rPr lang="en-US" dirty="0"/>
              <a:t>Sometimes, children with </a:t>
            </a:r>
            <a:r>
              <a:rPr lang="en-US" dirty="0" err="1"/>
              <a:t>hypercalcemia</a:t>
            </a:r>
            <a:r>
              <a:rPr lang="en-US" dirty="0"/>
              <a:t> develop a severe acute illness with intense stomach pain and dehydration. </a:t>
            </a:r>
          </a:p>
          <a:p>
            <a:r>
              <a:rPr lang="en-US" dirty="0" smtClean="0"/>
              <a:t> </a:t>
            </a:r>
          </a:p>
          <a:p>
            <a:endParaRPr lang="en-US" dirty="0"/>
          </a:p>
        </p:txBody>
      </p:sp>
      <p:sp>
        <p:nvSpPr>
          <p:cNvPr id="3" name="Title 2"/>
          <p:cNvSpPr>
            <a:spLocks noGrp="1"/>
          </p:cNvSpPr>
          <p:nvPr>
            <p:ph type="title"/>
          </p:nvPr>
        </p:nvSpPr>
        <p:spPr/>
        <p:txBody>
          <a:bodyPr/>
          <a:lstStyle/>
          <a:p>
            <a:r>
              <a:rPr lang="en-US" dirty="0" smtClean="0"/>
              <a:t>Calcium Imbalance</a:t>
            </a:r>
            <a:endParaRPr lang="en-US" dirty="0"/>
          </a:p>
        </p:txBody>
      </p:sp>
    </p:spTree>
    <p:extLst>
      <p:ext uri="{BB962C8B-B14F-4D97-AF65-F5344CB8AC3E}">
        <p14:creationId xmlns:p14="http://schemas.microsoft.com/office/powerpoint/2010/main" val="14835083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8600"/>
            <a:ext cx="7620000" cy="4571999"/>
          </a:xfrm>
        </p:spPr>
        <p:txBody>
          <a:bodyPr>
            <a:normAutofit lnSpcReduction="10000"/>
          </a:bodyPr>
          <a:lstStyle/>
          <a:p>
            <a:r>
              <a:rPr lang="en-US" dirty="0" err="1" smtClean="0"/>
              <a:t>Hypermagnesemia</a:t>
            </a:r>
            <a:endParaRPr lang="en-US" dirty="0" smtClean="0"/>
          </a:p>
          <a:p>
            <a:pPr lvl="1"/>
            <a:r>
              <a:rPr lang="en-US" dirty="0" err="1"/>
              <a:t>Hypermagnesemia</a:t>
            </a:r>
            <a:r>
              <a:rPr lang="en-US" dirty="0"/>
              <a:t> is an uncommon clinical finding, and symptomatic </a:t>
            </a:r>
            <a:r>
              <a:rPr lang="en-US" dirty="0" err="1"/>
              <a:t>hypermagnesemia</a:t>
            </a:r>
            <a:r>
              <a:rPr lang="en-US" dirty="0"/>
              <a:t> is even less common. This disorder has a low incidence of occurrence, because the kidney is able to eliminate excess </a:t>
            </a:r>
            <a:r>
              <a:rPr lang="en-US" dirty="0" smtClean="0"/>
              <a:t>magnesium</a:t>
            </a:r>
          </a:p>
          <a:p>
            <a:r>
              <a:rPr lang="en-US" dirty="0"/>
              <a:t>The most common cause of </a:t>
            </a:r>
            <a:r>
              <a:rPr lang="en-US" dirty="0" err="1"/>
              <a:t>hypermagnesemia</a:t>
            </a:r>
            <a:r>
              <a:rPr lang="en-US" dirty="0"/>
              <a:t> is renal failure. Other causes include the following</a:t>
            </a:r>
            <a:r>
              <a:rPr lang="en-US" baseline="30000" dirty="0"/>
              <a:t>[3, 4] </a:t>
            </a:r>
            <a:r>
              <a:rPr lang="en-US" dirty="0"/>
              <a:t>: </a:t>
            </a:r>
          </a:p>
          <a:p>
            <a:r>
              <a:rPr lang="en-US" dirty="0"/>
              <a:t>Excessive intake</a:t>
            </a:r>
          </a:p>
          <a:p>
            <a:r>
              <a:rPr lang="en-US" dirty="0" smtClean="0"/>
              <a:t>Hypothyroidism</a:t>
            </a:r>
            <a:endParaRPr lang="en-US" dirty="0"/>
          </a:p>
          <a:p>
            <a:r>
              <a:rPr lang="en-US" dirty="0"/>
              <a:t>Addison disease</a:t>
            </a:r>
          </a:p>
          <a:p>
            <a:r>
              <a:rPr lang="en-US" dirty="0" smtClean="0"/>
              <a:t>Familial</a:t>
            </a:r>
            <a:endParaRPr lang="en-US" dirty="0"/>
          </a:p>
          <a:p>
            <a:r>
              <a:rPr lang="en-US" dirty="0"/>
              <a:t>Milk alkali syndrome</a:t>
            </a:r>
          </a:p>
          <a:p>
            <a:r>
              <a:rPr lang="en-US" dirty="0"/>
              <a:t>Depression</a:t>
            </a:r>
          </a:p>
          <a:p>
            <a:pPr marL="384048" lvl="1" indent="0">
              <a:buNone/>
            </a:pPr>
            <a:endParaRPr lang="en-US" dirty="0" smtClean="0"/>
          </a:p>
        </p:txBody>
      </p:sp>
      <p:sp>
        <p:nvSpPr>
          <p:cNvPr id="3" name="Title 2"/>
          <p:cNvSpPr>
            <a:spLocks noGrp="1"/>
          </p:cNvSpPr>
          <p:nvPr>
            <p:ph type="title"/>
          </p:nvPr>
        </p:nvSpPr>
        <p:spPr/>
        <p:txBody>
          <a:bodyPr/>
          <a:lstStyle/>
          <a:p>
            <a:r>
              <a:rPr lang="en-US" dirty="0" smtClean="0"/>
              <a:t>Magnesium Imbalance</a:t>
            </a:r>
            <a:endParaRPr lang="en-US" dirty="0"/>
          </a:p>
        </p:txBody>
      </p:sp>
    </p:spTree>
    <p:extLst>
      <p:ext uri="{BB962C8B-B14F-4D97-AF65-F5344CB8AC3E}">
        <p14:creationId xmlns:p14="http://schemas.microsoft.com/office/powerpoint/2010/main" val="32370425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381001"/>
            <a:ext cx="7696200" cy="4572000"/>
          </a:xfrm>
        </p:spPr>
        <p:txBody>
          <a:bodyPr>
            <a:normAutofit fontScale="92500" lnSpcReduction="10000"/>
          </a:bodyPr>
          <a:lstStyle/>
          <a:p>
            <a:r>
              <a:rPr lang="en-US" dirty="0" err="1"/>
              <a:t>Hypermagnesemia</a:t>
            </a:r>
            <a:endParaRPr lang="en-US" dirty="0"/>
          </a:p>
          <a:p>
            <a:r>
              <a:rPr lang="en-US" dirty="0"/>
              <a:t>In patients with acute renal failure, </a:t>
            </a:r>
            <a:r>
              <a:rPr lang="en-US" dirty="0" err="1"/>
              <a:t>hypermagnesemia</a:t>
            </a:r>
            <a:r>
              <a:rPr lang="en-US" dirty="0"/>
              <a:t> usually presents during the </a:t>
            </a:r>
            <a:r>
              <a:rPr lang="en-US" dirty="0" err="1"/>
              <a:t>oliguric</a:t>
            </a:r>
            <a:r>
              <a:rPr lang="en-US" dirty="0"/>
              <a:t> phase; the serum magnesium level returns to normal during the diuretic phase. If a patient receives exogenous magnesium during the </a:t>
            </a:r>
            <a:r>
              <a:rPr lang="en-US" dirty="0" err="1"/>
              <a:t>oliguric</a:t>
            </a:r>
            <a:r>
              <a:rPr lang="en-US" dirty="0"/>
              <a:t> phase, severe </a:t>
            </a:r>
            <a:r>
              <a:rPr lang="en-US" dirty="0" err="1"/>
              <a:t>hypermagnesemia</a:t>
            </a:r>
            <a:r>
              <a:rPr lang="en-US" dirty="0"/>
              <a:t> can result, especially if the patient is acidotic. </a:t>
            </a:r>
            <a:endParaRPr lang="en-US" dirty="0" smtClean="0"/>
          </a:p>
          <a:p>
            <a:r>
              <a:rPr lang="en-US" dirty="0"/>
              <a:t>One of the earliest symptoms of </a:t>
            </a:r>
            <a:r>
              <a:rPr lang="en-US" dirty="0" err="1"/>
              <a:t>hypermagnesemia</a:t>
            </a:r>
            <a:r>
              <a:rPr lang="en-US" dirty="0"/>
              <a:t> is deep-tendon reflex attenuation. Facial </a:t>
            </a:r>
            <a:r>
              <a:rPr lang="en-US" dirty="0" err="1"/>
              <a:t>paresthesias</a:t>
            </a:r>
            <a:r>
              <a:rPr lang="en-US" dirty="0"/>
              <a:t> also may occur at moderate serum levels. </a:t>
            </a:r>
          </a:p>
          <a:p>
            <a:r>
              <a:rPr lang="en-US" dirty="0"/>
              <a:t>Muscle weakness is a more severe manifestation, occurring at levels greater than 5 </a:t>
            </a:r>
            <a:r>
              <a:rPr lang="en-US" dirty="0" err="1"/>
              <a:t>mmol</a:t>
            </a:r>
            <a:r>
              <a:rPr lang="en-US" dirty="0"/>
              <a:t>/L. This manifestation can result in flaccid muscle paralysis and depressed respiration and can eventually progress to apnea. </a:t>
            </a:r>
          </a:p>
          <a:p>
            <a:r>
              <a:rPr lang="en-US" dirty="0"/>
              <a:t>Magnesium is also </a:t>
            </a:r>
            <a:r>
              <a:rPr lang="en-US" dirty="0" err="1"/>
              <a:t>cardiotoxic</a:t>
            </a:r>
            <a:r>
              <a:rPr lang="en-US" dirty="0"/>
              <a:t> and, in high concentrations, can cause </a:t>
            </a:r>
            <a:r>
              <a:rPr lang="en-US" dirty="0" err="1"/>
              <a:t>bradycardia</a:t>
            </a:r>
            <a:r>
              <a:rPr lang="en-US" dirty="0"/>
              <a:t>. Occasionally, complete heart block and cardiac arrest may occur at levels greater than 7 </a:t>
            </a:r>
            <a:r>
              <a:rPr lang="en-US" dirty="0" err="1"/>
              <a:t>mmol</a:t>
            </a:r>
            <a:r>
              <a:rPr lang="en-US" dirty="0"/>
              <a:t>/L. </a:t>
            </a:r>
          </a:p>
        </p:txBody>
      </p:sp>
      <p:sp>
        <p:nvSpPr>
          <p:cNvPr id="3" name="Title 2"/>
          <p:cNvSpPr>
            <a:spLocks noGrp="1"/>
          </p:cNvSpPr>
          <p:nvPr>
            <p:ph type="title"/>
          </p:nvPr>
        </p:nvSpPr>
        <p:spPr/>
        <p:txBody>
          <a:bodyPr/>
          <a:lstStyle/>
          <a:p>
            <a:r>
              <a:rPr lang="en-US" dirty="0" smtClean="0"/>
              <a:t>Magnesium Imbalance</a:t>
            </a:r>
            <a:endParaRPr lang="en-US" dirty="0"/>
          </a:p>
        </p:txBody>
      </p:sp>
    </p:spTree>
    <p:extLst>
      <p:ext uri="{BB962C8B-B14F-4D97-AF65-F5344CB8AC3E}">
        <p14:creationId xmlns:p14="http://schemas.microsoft.com/office/powerpoint/2010/main" val="7824628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228600"/>
            <a:ext cx="6096000" cy="4571999"/>
          </a:xfrm>
        </p:spPr>
        <p:txBody>
          <a:bodyPr>
            <a:normAutofit fontScale="92500"/>
          </a:bodyPr>
          <a:lstStyle/>
          <a:p>
            <a:r>
              <a:rPr lang="en-US" dirty="0" err="1"/>
              <a:t>hypomagnesemia</a:t>
            </a:r>
            <a:r>
              <a:rPr lang="en-US" dirty="0"/>
              <a:t>, can result in disturbances in nearly every organ system and can cause potentially fatal complications (</a:t>
            </a:r>
            <a:r>
              <a:rPr lang="en-US" dirty="0" err="1"/>
              <a:t>eg</a:t>
            </a:r>
            <a:r>
              <a:rPr lang="en-US" dirty="0"/>
              <a:t>, ventricular arrhythmia, coronary artery vasospasm, sudden death</a:t>
            </a:r>
            <a:r>
              <a:rPr lang="en-US" dirty="0" smtClean="0"/>
              <a:t>)</a:t>
            </a:r>
          </a:p>
          <a:p>
            <a:r>
              <a:rPr lang="en-US" dirty="0"/>
              <a:t>The main controlling factors in magnesium homeostasis appear to be gastrointestinal absorption and renal excretion</a:t>
            </a:r>
            <a:r>
              <a:rPr lang="en-US" dirty="0" smtClean="0"/>
              <a:t>.</a:t>
            </a:r>
          </a:p>
          <a:p>
            <a:r>
              <a:rPr lang="en-US" dirty="0" smtClean="0"/>
              <a:t>Plentiful </a:t>
            </a:r>
            <a:r>
              <a:rPr lang="en-US" dirty="0"/>
              <a:t>in green vegetables, cereal, grain, nuts, legumes, and chocolate. Vegetables, fruits, meats, and </a:t>
            </a:r>
            <a:r>
              <a:rPr lang="en-US" dirty="0" smtClean="0"/>
              <a:t>fish</a:t>
            </a:r>
          </a:p>
          <a:p>
            <a:r>
              <a:rPr lang="en-US" dirty="0"/>
              <a:t>Food processing and cooking may deplete magnesium content, thus accounting for the apparently high percentage of the population whose magnesium intake is less than the daily allowance. </a:t>
            </a:r>
          </a:p>
        </p:txBody>
      </p:sp>
      <p:sp>
        <p:nvSpPr>
          <p:cNvPr id="3" name="Title 2"/>
          <p:cNvSpPr>
            <a:spLocks noGrp="1"/>
          </p:cNvSpPr>
          <p:nvPr>
            <p:ph type="title"/>
          </p:nvPr>
        </p:nvSpPr>
        <p:spPr/>
        <p:txBody>
          <a:bodyPr/>
          <a:lstStyle/>
          <a:p>
            <a:r>
              <a:rPr lang="en-US" dirty="0"/>
              <a:t>Magnesium Imbalance</a:t>
            </a:r>
          </a:p>
        </p:txBody>
      </p:sp>
    </p:spTree>
    <p:extLst>
      <p:ext uri="{BB962C8B-B14F-4D97-AF65-F5344CB8AC3E}">
        <p14:creationId xmlns:p14="http://schemas.microsoft.com/office/powerpoint/2010/main" val="9513639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err="1" smtClean="0"/>
              <a:t>Hypomagnesemia</a:t>
            </a:r>
            <a:r>
              <a:rPr lang="en-US" dirty="0"/>
              <a:t>- disorders that cause magnesium and potassium losses, </a:t>
            </a:r>
            <a:r>
              <a:rPr lang="en-US" dirty="0" smtClean="0"/>
              <a:t>include </a:t>
            </a:r>
            <a:r>
              <a:rPr lang="en-US" dirty="0"/>
              <a:t>diuretic therapy and </a:t>
            </a:r>
            <a:r>
              <a:rPr lang="en-US" dirty="0" smtClean="0"/>
              <a:t>diarrhea</a:t>
            </a:r>
          </a:p>
          <a:p>
            <a:r>
              <a:rPr lang="en-US" dirty="0"/>
              <a:t>The classic sign of severe </a:t>
            </a:r>
            <a:r>
              <a:rPr lang="en-US" dirty="0" err="1"/>
              <a:t>hypomagnesemia</a:t>
            </a:r>
            <a:r>
              <a:rPr lang="en-US" dirty="0"/>
              <a:t> (&lt; 1.2 mg/</a:t>
            </a:r>
            <a:r>
              <a:rPr lang="en-US" dirty="0" err="1"/>
              <a:t>dL</a:t>
            </a:r>
            <a:r>
              <a:rPr lang="en-US" dirty="0"/>
              <a:t>) is </a:t>
            </a:r>
            <a:r>
              <a:rPr lang="en-US" dirty="0" err="1" smtClean="0"/>
              <a:t>hypocalcemia</a:t>
            </a:r>
            <a:endParaRPr lang="en-US" dirty="0" smtClean="0"/>
          </a:p>
          <a:p>
            <a:r>
              <a:rPr lang="en-US" dirty="0" err="1"/>
              <a:t>Hypomagnesemia</a:t>
            </a:r>
            <a:r>
              <a:rPr lang="en-US" dirty="0"/>
              <a:t> is now recognized to cause cardiac </a:t>
            </a:r>
            <a:r>
              <a:rPr lang="en-US" dirty="0" smtClean="0"/>
              <a:t>arrhythmia</a:t>
            </a:r>
          </a:p>
          <a:p>
            <a:r>
              <a:rPr lang="en-US" dirty="0"/>
              <a:t>At-risk patients </a:t>
            </a:r>
            <a:r>
              <a:rPr lang="en-US" dirty="0" smtClean="0"/>
              <a:t>include acutely </a:t>
            </a:r>
            <a:r>
              <a:rPr lang="en-US" dirty="0"/>
              <a:t>ill patients in the intensive care unit</a:t>
            </a:r>
          </a:p>
        </p:txBody>
      </p:sp>
      <p:sp>
        <p:nvSpPr>
          <p:cNvPr id="3" name="Title 2"/>
          <p:cNvSpPr>
            <a:spLocks noGrp="1"/>
          </p:cNvSpPr>
          <p:nvPr>
            <p:ph type="title"/>
          </p:nvPr>
        </p:nvSpPr>
        <p:spPr/>
        <p:txBody>
          <a:bodyPr/>
          <a:lstStyle/>
          <a:p>
            <a:r>
              <a:rPr lang="en-US" dirty="0"/>
              <a:t>Magnesium Imbalance</a:t>
            </a:r>
          </a:p>
        </p:txBody>
      </p:sp>
    </p:spTree>
    <p:extLst>
      <p:ext uri="{BB962C8B-B14F-4D97-AF65-F5344CB8AC3E}">
        <p14:creationId xmlns:p14="http://schemas.microsoft.com/office/powerpoint/2010/main" val="7506663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90600" y="228600"/>
            <a:ext cx="7239000" cy="4876800"/>
          </a:xfrm>
        </p:spPr>
        <p:txBody>
          <a:bodyPr>
            <a:normAutofit fontScale="92500" lnSpcReduction="10000"/>
          </a:bodyPr>
          <a:lstStyle/>
          <a:p>
            <a:r>
              <a:rPr lang="en-US" dirty="0"/>
              <a:t>Neuromuscular irritability, including tremor, </a:t>
            </a:r>
            <a:r>
              <a:rPr lang="en-US" dirty="0" err="1"/>
              <a:t>fasciculations</a:t>
            </a:r>
            <a:r>
              <a:rPr lang="en-US" dirty="0"/>
              <a:t>, </a:t>
            </a:r>
            <a:r>
              <a:rPr lang="en-US" dirty="0" err="1"/>
              <a:t>tetany</a:t>
            </a:r>
            <a:r>
              <a:rPr lang="en-US" dirty="0"/>
              <a:t>, </a:t>
            </a:r>
            <a:r>
              <a:rPr lang="en-US" dirty="0" err="1"/>
              <a:t>Chvostek</a:t>
            </a:r>
            <a:r>
              <a:rPr lang="en-US" dirty="0"/>
              <a:t> and Trousseau signs, and convulsions, </a:t>
            </a:r>
            <a:r>
              <a:rPr lang="en-US" dirty="0" smtClean="0"/>
              <a:t>have </a:t>
            </a:r>
            <a:r>
              <a:rPr lang="en-US" dirty="0"/>
              <a:t>been noted </a:t>
            </a:r>
            <a:r>
              <a:rPr lang="en-US" dirty="0" smtClean="0"/>
              <a:t>with </a:t>
            </a:r>
            <a:r>
              <a:rPr lang="en-US" dirty="0" err="1" smtClean="0"/>
              <a:t>hypomagnesemia</a:t>
            </a:r>
            <a:endParaRPr lang="en-US" dirty="0" smtClean="0"/>
          </a:p>
          <a:p>
            <a:r>
              <a:rPr lang="en-US" dirty="0" smtClean="0"/>
              <a:t> </a:t>
            </a:r>
            <a:r>
              <a:rPr lang="en-US" dirty="0"/>
              <a:t>Other manifestations include the following: </a:t>
            </a:r>
          </a:p>
          <a:p>
            <a:pPr lvl="1"/>
            <a:r>
              <a:rPr lang="en-US" dirty="0"/>
              <a:t>Convulsions</a:t>
            </a:r>
          </a:p>
          <a:p>
            <a:pPr lvl="1"/>
            <a:r>
              <a:rPr lang="en-US" dirty="0"/>
              <a:t>Apathy</a:t>
            </a:r>
          </a:p>
          <a:p>
            <a:pPr lvl="1"/>
            <a:r>
              <a:rPr lang="en-US" dirty="0"/>
              <a:t>Muscle cramps</a:t>
            </a:r>
          </a:p>
          <a:p>
            <a:pPr lvl="1"/>
            <a:r>
              <a:rPr lang="en-US" dirty="0" err="1"/>
              <a:t>Hyperreflexia</a:t>
            </a:r>
            <a:endParaRPr lang="en-US" dirty="0"/>
          </a:p>
          <a:p>
            <a:pPr lvl="1"/>
            <a:r>
              <a:rPr lang="en-US" dirty="0"/>
              <a:t>Acute organic brain syndromes</a:t>
            </a:r>
          </a:p>
          <a:p>
            <a:pPr lvl="1"/>
            <a:r>
              <a:rPr lang="en-US" dirty="0"/>
              <a:t>Depression</a:t>
            </a:r>
          </a:p>
          <a:p>
            <a:pPr lvl="1"/>
            <a:r>
              <a:rPr lang="en-US" dirty="0"/>
              <a:t>Generalized weakness</a:t>
            </a:r>
          </a:p>
          <a:p>
            <a:pPr lvl="1"/>
            <a:r>
              <a:rPr lang="en-US" dirty="0"/>
              <a:t>Anorexia</a:t>
            </a:r>
          </a:p>
          <a:p>
            <a:pPr lvl="1"/>
            <a:r>
              <a:rPr lang="en-US" dirty="0" smtClean="0"/>
              <a:t>Vomiting</a:t>
            </a:r>
          </a:p>
          <a:p>
            <a:pPr marL="384048" lvl="1" indent="0">
              <a:buNone/>
            </a:pPr>
            <a:r>
              <a:rPr lang="en-US" dirty="0"/>
              <a:t>Magnesium deficiency has also been linked to chronic fatigue syndrome, sudden death in athletes, impaired athletic performance, and sudden infant death syndrome.</a:t>
            </a:r>
          </a:p>
          <a:p>
            <a:endParaRPr lang="en-US" dirty="0"/>
          </a:p>
        </p:txBody>
      </p:sp>
      <p:sp>
        <p:nvSpPr>
          <p:cNvPr id="3" name="Title 2"/>
          <p:cNvSpPr>
            <a:spLocks noGrp="1"/>
          </p:cNvSpPr>
          <p:nvPr>
            <p:ph type="title"/>
          </p:nvPr>
        </p:nvSpPr>
        <p:spPr/>
        <p:txBody>
          <a:bodyPr/>
          <a:lstStyle/>
          <a:p>
            <a:r>
              <a:rPr lang="en-US" dirty="0" smtClean="0"/>
              <a:t>Magnesium Imbalance</a:t>
            </a:r>
            <a:endParaRPr lang="en-US" dirty="0"/>
          </a:p>
        </p:txBody>
      </p:sp>
    </p:spTree>
    <p:extLst>
      <p:ext uri="{BB962C8B-B14F-4D97-AF65-F5344CB8AC3E}">
        <p14:creationId xmlns:p14="http://schemas.microsoft.com/office/powerpoint/2010/main" val="4197162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Oral Rehydration Therapy</a:t>
            </a:r>
          </a:p>
          <a:p>
            <a:r>
              <a:rPr lang="en-US" dirty="0" smtClean="0"/>
              <a:t>IV Fluid Replacement</a:t>
            </a:r>
          </a:p>
          <a:p>
            <a:pPr marL="18288" indent="0">
              <a:buNone/>
            </a:pPr>
            <a:endParaRPr lang="en-US" dirty="0"/>
          </a:p>
        </p:txBody>
      </p:sp>
      <p:sp>
        <p:nvSpPr>
          <p:cNvPr id="3" name="Title 2"/>
          <p:cNvSpPr>
            <a:spLocks noGrp="1"/>
          </p:cNvSpPr>
          <p:nvPr>
            <p:ph type="title"/>
          </p:nvPr>
        </p:nvSpPr>
        <p:spPr/>
        <p:txBody>
          <a:bodyPr/>
          <a:lstStyle/>
          <a:p>
            <a:r>
              <a:rPr lang="en-US" dirty="0" smtClean="0"/>
              <a:t>Dehydration</a:t>
            </a:r>
            <a:endParaRPr lang="en-US" dirty="0"/>
          </a:p>
        </p:txBody>
      </p:sp>
    </p:spTree>
    <p:extLst>
      <p:ext uri="{BB962C8B-B14F-4D97-AF65-F5344CB8AC3E}">
        <p14:creationId xmlns:p14="http://schemas.microsoft.com/office/powerpoint/2010/main" val="11320578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04800"/>
            <a:ext cx="8153400" cy="6095999"/>
          </a:xfrm>
        </p:spPr>
        <p:txBody>
          <a:bodyPr>
            <a:normAutofit/>
          </a:bodyPr>
          <a:lstStyle/>
          <a:p>
            <a:r>
              <a:rPr lang="en-US" dirty="0"/>
              <a:t>Causes of </a:t>
            </a:r>
            <a:r>
              <a:rPr lang="en-US" dirty="0" err="1"/>
              <a:t>hypomagnesemia</a:t>
            </a:r>
            <a:r>
              <a:rPr lang="en-US" dirty="0"/>
              <a:t> related to decreased magnesium intake include the following</a:t>
            </a:r>
            <a:r>
              <a:rPr lang="en-US" baseline="30000" dirty="0"/>
              <a:t>[4] </a:t>
            </a:r>
            <a:r>
              <a:rPr lang="en-US" dirty="0"/>
              <a:t>: </a:t>
            </a:r>
          </a:p>
          <a:p>
            <a:pPr lvl="1"/>
            <a:r>
              <a:rPr lang="en-US" dirty="0"/>
              <a:t>Starvation</a:t>
            </a:r>
          </a:p>
          <a:p>
            <a:pPr lvl="1"/>
            <a:r>
              <a:rPr lang="en-US" dirty="0" smtClean="0"/>
              <a:t>Alcohol dependence</a:t>
            </a:r>
          </a:p>
          <a:p>
            <a:r>
              <a:rPr lang="en-US" dirty="0" smtClean="0"/>
              <a:t>Causes </a:t>
            </a:r>
            <a:r>
              <a:rPr lang="en-US" dirty="0"/>
              <a:t>related to the redistribution of magnesium from extracellular to intracellular space include the following:</a:t>
            </a:r>
          </a:p>
          <a:p>
            <a:pPr lvl="1"/>
            <a:r>
              <a:rPr lang="en-US" dirty="0" smtClean="0"/>
              <a:t>Alcohol withdrawal syndromes</a:t>
            </a:r>
          </a:p>
          <a:p>
            <a:pPr lvl="1"/>
            <a:r>
              <a:rPr lang="en-US" dirty="0" err="1" smtClean="0"/>
              <a:t>Refeeding</a:t>
            </a:r>
            <a:r>
              <a:rPr lang="en-US" dirty="0" smtClean="0"/>
              <a:t> </a:t>
            </a:r>
            <a:r>
              <a:rPr lang="en-US" dirty="0"/>
              <a:t>syndrome</a:t>
            </a:r>
          </a:p>
          <a:p>
            <a:pPr lvl="1"/>
            <a:r>
              <a:rPr lang="en-US" dirty="0"/>
              <a:t>Acute pancreatitis</a:t>
            </a:r>
          </a:p>
          <a:p>
            <a:r>
              <a:rPr lang="en-US" dirty="0"/>
              <a:t>Causes related to gastrointestinal magnesium loss include the following:</a:t>
            </a:r>
          </a:p>
          <a:p>
            <a:pPr lvl="1"/>
            <a:r>
              <a:rPr lang="en-US" dirty="0"/>
              <a:t>Diarrhea</a:t>
            </a:r>
          </a:p>
          <a:p>
            <a:pPr lvl="1"/>
            <a:r>
              <a:rPr lang="en-US" dirty="0"/>
              <a:t>Vomiting and nasogastric suction</a:t>
            </a:r>
          </a:p>
          <a:p>
            <a:pPr lvl="1"/>
            <a:r>
              <a:rPr lang="en-US" dirty="0"/>
              <a:t>Gastrointestinal fistulas and </a:t>
            </a:r>
            <a:r>
              <a:rPr lang="en-US" dirty="0" err="1" smtClean="0"/>
              <a:t>ostomies</a:t>
            </a:r>
          </a:p>
          <a:p>
            <a:r>
              <a:rPr lang="en-US" dirty="0"/>
              <a:t>Diuretics - Loop diuretics, osmotic diuretics, and chronic use of thiazides</a:t>
            </a:r>
          </a:p>
          <a:p>
            <a:pPr marL="18288" indent="0">
              <a:buNone/>
            </a:pPr>
            <a:endParaRPr lang="en-US" dirty="0"/>
          </a:p>
        </p:txBody>
      </p:sp>
    </p:spTree>
    <p:extLst>
      <p:ext uri="{BB962C8B-B14F-4D97-AF65-F5344CB8AC3E}">
        <p14:creationId xmlns:p14="http://schemas.microsoft.com/office/powerpoint/2010/main" val="14826875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304801"/>
            <a:ext cx="7848600" cy="4572000"/>
          </a:xfrm>
        </p:spPr>
        <p:txBody>
          <a:bodyPr/>
          <a:lstStyle/>
          <a:p>
            <a:r>
              <a:rPr lang="en-US" dirty="0" smtClean="0"/>
              <a:t>Class Activity:</a:t>
            </a:r>
          </a:p>
          <a:p>
            <a:r>
              <a:rPr lang="en-US" dirty="0" smtClean="0"/>
              <a:t>Create a table to include the following:</a:t>
            </a:r>
          </a:p>
          <a:p>
            <a:r>
              <a:rPr lang="en-US" dirty="0" smtClean="0"/>
              <a:t>Normal range lab values for children (Calcium, Potassium, Magnesium, Sodium)</a:t>
            </a:r>
          </a:p>
          <a:p>
            <a:r>
              <a:rPr lang="en-US" dirty="0" smtClean="0"/>
              <a:t>Include a column for critical lab values</a:t>
            </a:r>
          </a:p>
          <a:p>
            <a:r>
              <a:rPr lang="en-US" dirty="0" smtClean="0"/>
              <a:t>The last column should provide information r/t nursing management</a:t>
            </a:r>
            <a:endParaRPr lang="en-US" dirty="0"/>
          </a:p>
        </p:txBody>
      </p:sp>
      <p:sp>
        <p:nvSpPr>
          <p:cNvPr id="3" name="Title 2"/>
          <p:cNvSpPr>
            <a:spLocks noGrp="1"/>
          </p:cNvSpPr>
          <p:nvPr>
            <p:ph type="title"/>
          </p:nvPr>
        </p:nvSpPr>
        <p:spPr/>
        <p:txBody>
          <a:bodyPr/>
          <a:lstStyle/>
          <a:p>
            <a:r>
              <a:rPr lang="en-US" dirty="0" smtClean="0"/>
              <a:t>Lab Values</a:t>
            </a:r>
            <a:endParaRPr lang="en-US" dirty="0"/>
          </a:p>
        </p:txBody>
      </p:sp>
    </p:spTree>
    <p:extLst>
      <p:ext uri="{BB962C8B-B14F-4D97-AF65-F5344CB8AC3E}">
        <p14:creationId xmlns:p14="http://schemas.microsoft.com/office/powerpoint/2010/main" val="2540472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685801"/>
            <a:ext cx="6096000" cy="4343399"/>
          </a:xfrm>
        </p:spPr>
        <p:txBody>
          <a:bodyPr>
            <a:normAutofit fontScale="92500"/>
          </a:bodyPr>
          <a:lstStyle/>
          <a:p>
            <a:r>
              <a:rPr lang="en-US" dirty="0" smtClean="0"/>
              <a:t>Extracellular Edema</a:t>
            </a:r>
          </a:p>
          <a:p>
            <a:pPr lvl="1"/>
            <a:r>
              <a:rPr lang="en-US" dirty="0" smtClean="0"/>
              <a:t>IV fluid overload: ( </a:t>
            </a:r>
            <a:r>
              <a:rPr lang="en-US" dirty="0" err="1" smtClean="0"/>
              <a:t>vs</a:t>
            </a:r>
            <a:r>
              <a:rPr lang="en-US" dirty="0" smtClean="0"/>
              <a:t> dx process</a:t>
            </a:r>
          </a:p>
          <a:p>
            <a:pPr lvl="1"/>
            <a:r>
              <a:rPr lang="en-US" dirty="0" smtClean="0"/>
              <a:t>Sudden weight gain (grams), neck vein distention</a:t>
            </a:r>
          </a:p>
          <a:p>
            <a:pPr lvl="1"/>
            <a:r>
              <a:rPr lang="en-US" dirty="0" smtClean="0"/>
              <a:t>Dependent edema (</a:t>
            </a:r>
            <a:r>
              <a:rPr lang="en-US" dirty="0" err="1" smtClean="0"/>
              <a:t>Rt</a:t>
            </a:r>
            <a:r>
              <a:rPr lang="en-US" dirty="0" smtClean="0"/>
              <a:t> side heart failure)</a:t>
            </a:r>
          </a:p>
          <a:p>
            <a:pPr marL="384048" lvl="1" indent="0">
              <a:buNone/>
            </a:pPr>
            <a:r>
              <a:rPr lang="en-US" dirty="0"/>
              <a:t>	</a:t>
            </a:r>
            <a:r>
              <a:rPr lang="en-US" dirty="0" smtClean="0"/>
              <a:t>ankles or sacrum</a:t>
            </a:r>
          </a:p>
          <a:p>
            <a:pPr lvl="1"/>
            <a:r>
              <a:rPr lang="en-US" dirty="0" err="1" smtClean="0"/>
              <a:t>Tx</a:t>
            </a:r>
            <a:r>
              <a:rPr lang="en-US" dirty="0" smtClean="0"/>
              <a:t> diuretics</a:t>
            </a:r>
          </a:p>
          <a:p>
            <a:pPr lvl="1"/>
            <a:r>
              <a:rPr lang="en-US" dirty="0" smtClean="0"/>
              <a:t>Weigh </a:t>
            </a:r>
            <a:r>
              <a:rPr lang="en-US" dirty="0" err="1" smtClean="0"/>
              <a:t>pt</a:t>
            </a:r>
            <a:r>
              <a:rPr lang="en-US" dirty="0" smtClean="0"/>
              <a:t>, I/O, weigh diapers (milliliters)</a:t>
            </a:r>
          </a:p>
          <a:p>
            <a:pPr lvl="1"/>
            <a:r>
              <a:rPr lang="en-US" dirty="0" err="1" smtClean="0"/>
              <a:t>Tx</a:t>
            </a:r>
            <a:r>
              <a:rPr lang="en-US" dirty="0" smtClean="0"/>
              <a:t> successful:  output &gt; intake</a:t>
            </a:r>
          </a:p>
          <a:p>
            <a:pPr lvl="1"/>
            <a:r>
              <a:rPr lang="en-US" dirty="0" smtClean="0"/>
              <a:t>Complication:  Pulmonary Edema (crackles, increased RR)</a:t>
            </a:r>
          </a:p>
          <a:p>
            <a:pPr lvl="1"/>
            <a:r>
              <a:rPr lang="en-US" dirty="0"/>
              <a:t>Pain, restricted movement</a:t>
            </a:r>
          </a:p>
          <a:p>
            <a:pPr lvl="1"/>
            <a:r>
              <a:rPr lang="en-US" dirty="0"/>
              <a:t>Inflammatory edema:  </a:t>
            </a:r>
            <a:r>
              <a:rPr lang="en-US" dirty="0" err="1"/>
              <a:t>tx</a:t>
            </a:r>
            <a:r>
              <a:rPr lang="en-US" dirty="0"/>
              <a:t> w/ice</a:t>
            </a:r>
          </a:p>
          <a:p>
            <a:pPr lvl="1"/>
            <a:r>
              <a:rPr lang="en-US" dirty="0"/>
              <a:t>Elevation of extremities</a:t>
            </a:r>
          </a:p>
          <a:p>
            <a:pPr lvl="1"/>
            <a:endParaRPr lang="en-US" dirty="0" smtClean="0"/>
          </a:p>
          <a:p>
            <a:pPr lvl="1"/>
            <a:endParaRPr lang="en-US" dirty="0"/>
          </a:p>
        </p:txBody>
      </p:sp>
      <p:sp>
        <p:nvSpPr>
          <p:cNvPr id="3" name="Title 2"/>
          <p:cNvSpPr>
            <a:spLocks noGrp="1"/>
          </p:cNvSpPr>
          <p:nvPr>
            <p:ph type="title"/>
          </p:nvPr>
        </p:nvSpPr>
        <p:spPr/>
        <p:txBody>
          <a:bodyPr/>
          <a:lstStyle/>
          <a:p>
            <a:r>
              <a:rPr lang="en-US" dirty="0" smtClean="0"/>
              <a:t>Edema</a:t>
            </a:r>
            <a:endParaRPr lang="en-US" dirty="0"/>
          </a:p>
        </p:txBody>
      </p:sp>
    </p:spTree>
    <p:extLst>
      <p:ext uri="{BB962C8B-B14F-4D97-AF65-F5344CB8AC3E}">
        <p14:creationId xmlns:p14="http://schemas.microsoft.com/office/powerpoint/2010/main" val="2063194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Hypernatremia</a:t>
            </a:r>
          </a:p>
          <a:p>
            <a:pPr lvl="1"/>
            <a:r>
              <a:rPr lang="en-US" dirty="0"/>
              <a:t>Because of certain physiologic characteristics, infants are predisposed to </a:t>
            </a:r>
            <a:r>
              <a:rPr lang="en-US" dirty="0">
                <a:hlinkClick r:id="rId2"/>
              </a:rPr>
              <a:t>dehydration</a:t>
            </a:r>
            <a:r>
              <a:rPr lang="en-US" dirty="0"/>
              <a:t>. They have a large surface area in relation to their height or weight compared with adults and have relatively large evaporative water losses. In infants, hypernatremia usually results from diarrhea and sometimes from improperly prepared infant formula or inadequate mother-infant interaction during breastfeeding. </a:t>
            </a:r>
            <a:endParaRPr lang="en-US" dirty="0" smtClean="0"/>
          </a:p>
          <a:p>
            <a:pPr lvl="1"/>
            <a:r>
              <a:rPr lang="en-US" dirty="0"/>
              <a:t>The group most affected is intubated, critically ill patients. Most cases result from a failure to freely administer water to patients. The incidence of breastfeeding-related hypernatremia is 1-2%. </a:t>
            </a:r>
            <a:endParaRPr lang="en-US" dirty="0" smtClean="0"/>
          </a:p>
        </p:txBody>
      </p:sp>
      <p:sp>
        <p:nvSpPr>
          <p:cNvPr id="3" name="Title 2"/>
          <p:cNvSpPr>
            <a:spLocks noGrp="1"/>
          </p:cNvSpPr>
          <p:nvPr>
            <p:ph type="title"/>
          </p:nvPr>
        </p:nvSpPr>
        <p:spPr/>
        <p:txBody>
          <a:bodyPr/>
          <a:lstStyle/>
          <a:p>
            <a:r>
              <a:rPr lang="en-US" dirty="0" smtClean="0"/>
              <a:t>Sodium Imbalance</a:t>
            </a:r>
            <a:endParaRPr lang="en-US" dirty="0"/>
          </a:p>
        </p:txBody>
      </p:sp>
    </p:spTree>
    <p:extLst>
      <p:ext uri="{BB962C8B-B14F-4D97-AF65-F5344CB8AC3E}">
        <p14:creationId xmlns:p14="http://schemas.microsoft.com/office/powerpoint/2010/main" val="40198975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In children with acute hypernatremia, mortality rates are as high as 20%. Neurologic complications related to hypernatremia occur in 15% of patients. The neurologic </a:t>
            </a:r>
            <a:r>
              <a:rPr lang="en-US" dirty="0" err="1"/>
              <a:t>sequelae</a:t>
            </a:r>
            <a:r>
              <a:rPr lang="en-US" dirty="0"/>
              <a:t> consist of intellectual deficits, seizure disorders, and spastic </a:t>
            </a:r>
            <a:r>
              <a:rPr lang="en-US" dirty="0" err="1"/>
              <a:t>plegias</a:t>
            </a:r>
            <a:r>
              <a:rPr lang="en-US" dirty="0"/>
              <a:t>. In cases of chronic hypernatremia in children, the mortality rate is 10%. </a:t>
            </a:r>
          </a:p>
        </p:txBody>
      </p:sp>
      <p:sp>
        <p:nvSpPr>
          <p:cNvPr id="3" name="Title 2"/>
          <p:cNvSpPr>
            <a:spLocks noGrp="1"/>
          </p:cNvSpPr>
          <p:nvPr>
            <p:ph type="title"/>
          </p:nvPr>
        </p:nvSpPr>
        <p:spPr/>
        <p:txBody>
          <a:bodyPr/>
          <a:lstStyle/>
          <a:p>
            <a:r>
              <a:rPr lang="en-US" sz="2400" dirty="0"/>
              <a:t>When dehydration is severe, skin turgor is reduced, and the skin develops a characteristic doughy appearance.</a:t>
            </a:r>
            <a:br>
              <a:rPr lang="en-US" sz="2400" dirty="0"/>
            </a:br>
            <a:endParaRPr lang="en-US" sz="2400" dirty="0"/>
          </a:p>
        </p:txBody>
      </p:sp>
    </p:spTree>
    <p:extLst>
      <p:ext uri="{BB962C8B-B14F-4D97-AF65-F5344CB8AC3E}">
        <p14:creationId xmlns:p14="http://schemas.microsoft.com/office/powerpoint/2010/main" val="573105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228600" y="304800"/>
            <a:ext cx="8915400" cy="6096000"/>
          </a:xfrm>
        </p:spPr>
        <p:txBody>
          <a:bodyPr>
            <a:noAutofit/>
          </a:bodyPr>
          <a:lstStyle/>
          <a:p>
            <a:r>
              <a:rPr lang="en-US" sz="1600" b="1" u="sng" dirty="0"/>
              <a:t>Patients in certain situations or with certain conditions are at risk for </a:t>
            </a:r>
            <a:r>
              <a:rPr lang="en-US" sz="1600" b="1" u="sng" dirty="0" smtClean="0"/>
              <a:t>hypernatremia:</a:t>
            </a:r>
            <a:r>
              <a:rPr lang="en-US" sz="1600" u="sng" dirty="0" smtClean="0"/>
              <a:t> </a:t>
            </a:r>
          </a:p>
          <a:p>
            <a:r>
              <a:rPr lang="en-US" sz="2000" dirty="0" smtClean="0"/>
              <a:t>Hospitalized </a:t>
            </a:r>
            <a:r>
              <a:rPr lang="en-US" sz="2000" dirty="0"/>
              <a:t>patients who receive exclusive intravenous fluids</a:t>
            </a:r>
          </a:p>
          <a:p>
            <a:r>
              <a:rPr lang="en-US" sz="2000" dirty="0"/>
              <a:t>Patients with coma</a:t>
            </a:r>
          </a:p>
          <a:p>
            <a:r>
              <a:rPr lang="en-US" sz="2000" dirty="0"/>
              <a:t>Newborns</a:t>
            </a:r>
          </a:p>
          <a:p>
            <a:r>
              <a:rPr lang="en-US" sz="2000" dirty="0"/>
              <a:t>Toddlers</a:t>
            </a:r>
          </a:p>
          <a:p>
            <a:r>
              <a:rPr lang="en-US" sz="2000" dirty="0"/>
              <a:t>Patients with diabetes </a:t>
            </a:r>
            <a:r>
              <a:rPr lang="en-US" sz="2000" dirty="0" err="1"/>
              <a:t>insipidus</a:t>
            </a:r>
            <a:endParaRPr lang="en-US" sz="2000" dirty="0"/>
          </a:p>
          <a:p>
            <a:r>
              <a:rPr lang="en-US" sz="2000" dirty="0"/>
              <a:t>Patients receiving alkali therapy</a:t>
            </a:r>
          </a:p>
          <a:p>
            <a:r>
              <a:rPr lang="en-US" sz="2000" dirty="0"/>
              <a:t>Patients with diarrhea</a:t>
            </a:r>
          </a:p>
          <a:p>
            <a:r>
              <a:rPr lang="en-US" sz="2000" dirty="0"/>
              <a:t>Patients with fever</a:t>
            </a:r>
          </a:p>
          <a:p>
            <a:r>
              <a:rPr lang="en-US" sz="2000" dirty="0"/>
              <a:t>Patients with renal disorders (</a:t>
            </a:r>
            <a:r>
              <a:rPr lang="en-US" sz="2000" dirty="0" err="1"/>
              <a:t>eg</a:t>
            </a:r>
            <a:r>
              <a:rPr lang="en-US" sz="2000" dirty="0"/>
              <a:t>, dysplasia, </a:t>
            </a:r>
            <a:r>
              <a:rPr lang="en-US" sz="2000" dirty="0">
                <a:hlinkClick r:id="rId2"/>
              </a:rPr>
              <a:t>medullary cystic disease</a:t>
            </a:r>
            <a:r>
              <a:rPr lang="en-US" sz="2000" dirty="0"/>
              <a:t>, </a:t>
            </a:r>
            <a:r>
              <a:rPr lang="en-US" sz="2000" dirty="0">
                <a:hlinkClick r:id="rId3"/>
              </a:rPr>
              <a:t>polycystic kidney disease</a:t>
            </a:r>
            <a:r>
              <a:rPr lang="en-US" sz="2000" dirty="0"/>
              <a:t>, </a:t>
            </a:r>
            <a:r>
              <a:rPr lang="en-US" sz="2000" dirty="0" err="1"/>
              <a:t>tubulointerstitial</a:t>
            </a:r>
            <a:r>
              <a:rPr lang="en-US" sz="2000" dirty="0"/>
              <a:t> disease)</a:t>
            </a:r>
          </a:p>
          <a:p>
            <a:r>
              <a:rPr lang="en-US" sz="2000" dirty="0"/>
              <a:t>Patients with obstructive </a:t>
            </a:r>
            <a:r>
              <a:rPr lang="en-US" sz="2000" dirty="0" err="1"/>
              <a:t>uropathy</a:t>
            </a:r>
            <a:endParaRPr lang="en-US" sz="2000" dirty="0"/>
          </a:p>
          <a:p>
            <a:r>
              <a:rPr lang="en-US" sz="2000" dirty="0"/>
              <a:t>Patients with electrolyte disturbances (</a:t>
            </a:r>
            <a:r>
              <a:rPr lang="en-US" sz="2000" dirty="0" err="1"/>
              <a:t>eg</a:t>
            </a:r>
            <a:r>
              <a:rPr lang="en-US" sz="2000" dirty="0"/>
              <a:t>, </a:t>
            </a:r>
            <a:r>
              <a:rPr lang="en-US" sz="2000" dirty="0">
                <a:hlinkClick r:id="rId4"/>
              </a:rPr>
              <a:t>hypokalemia</a:t>
            </a:r>
            <a:r>
              <a:rPr lang="en-US" sz="2000" dirty="0"/>
              <a:t>, </a:t>
            </a:r>
            <a:r>
              <a:rPr lang="en-US" sz="2000" dirty="0" err="1">
                <a:hlinkClick r:id="rId5"/>
              </a:rPr>
              <a:t>hypercalcemia</a:t>
            </a:r>
            <a:r>
              <a:rPr lang="en-US" sz="2000" dirty="0"/>
              <a:t>)</a:t>
            </a:r>
          </a:p>
          <a:p>
            <a:r>
              <a:rPr lang="en-US" sz="2000" dirty="0"/>
              <a:t>Patients with heat stroke or excessive hypotonic fluid loss</a:t>
            </a:r>
          </a:p>
          <a:p>
            <a:endParaRPr lang="en-US" sz="1300" dirty="0"/>
          </a:p>
        </p:txBody>
      </p:sp>
    </p:spTree>
    <p:extLst>
      <p:ext uri="{BB962C8B-B14F-4D97-AF65-F5344CB8AC3E}">
        <p14:creationId xmlns:p14="http://schemas.microsoft.com/office/powerpoint/2010/main" val="9431018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1551563"/>
            <a:ext cx="8001000" cy="3170099"/>
          </a:xfrm>
          <a:prstGeom prst="rect">
            <a:avLst/>
          </a:prstGeom>
        </p:spPr>
        <p:txBody>
          <a:bodyPr wrap="square">
            <a:spAutoFit/>
          </a:bodyPr>
          <a:lstStyle/>
          <a:p>
            <a:r>
              <a:rPr lang="en-US" sz="2000" b="1" u="sng" dirty="0" smtClean="0"/>
              <a:t>Signs and symptoms of hypernatremia include the following</a:t>
            </a:r>
            <a:r>
              <a:rPr lang="en-US" dirty="0" smtClean="0"/>
              <a:t>: </a:t>
            </a:r>
          </a:p>
          <a:p>
            <a:r>
              <a:rPr lang="en-US" dirty="0" smtClean="0"/>
              <a:t>Irritability</a:t>
            </a:r>
          </a:p>
          <a:p>
            <a:r>
              <a:rPr lang="en-US" dirty="0" smtClean="0"/>
              <a:t>High-pitched cry or wail</a:t>
            </a:r>
          </a:p>
          <a:p>
            <a:r>
              <a:rPr lang="en-US" dirty="0" smtClean="0"/>
              <a:t>Periods of lethargy interspersed with periods of irritability</a:t>
            </a:r>
          </a:p>
          <a:p>
            <a:r>
              <a:rPr lang="en-US" dirty="0" smtClean="0"/>
              <a:t>Altered sensorium</a:t>
            </a:r>
          </a:p>
          <a:p>
            <a:r>
              <a:rPr lang="en-US" dirty="0" smtClean="0"/>
              <a:t>Seizures</a:t>
            </a:r>
          </a:p>
          <a:p>
            <a:r>
              <a:rPr lang="en-US" dirty="0" smtClean="0"/>
              <a:t>Increased muscle tone</a:t>
            </a:r>
          </a:p>
          <a:p>
            <a:r>
              <a:rPr lang="en-US" dirty="0" smtClean="0"/>
              <a:t>Fever</a:t>
            </a:r>
          </a:p>
          <a:p>
            <a:r>
              <a:rPr lang="en-US" dirty="0" err="1" smtClean="0"/>
              <a:t>Rhabdomyolysis</a:t>
            </a:r>
            <a:r>
              <a:rPr lang="en-US" baseline="30000" dirty="0" smtClean="0"/>
              <a:t>[2, 3] </a:t>
            </a:r>
            <a:endParaRPr lang="en-US" dirty="0" smtClean="0"/>
          </a:p>
          <a:p>
            <a:r>
              <a:rPr lang="en-US" dirty="0" err="1" smtClean="0"/>
              <a:t>Oligoanuria</a:t>
            </a:r>
            <a:endParaRPr lang="en-US" dirty="0" smtClean="0"/>
          </a:p>
          <a:p>
            <a:r>
              <a:rPr lang="en-US" dirty="0" smtClean="0"/>
              <a:t>Excessive diuresis</a:t>
            </a:r>
            <a:endParaRPr lang="en-US" dirty="0"/>
          </a:p>
        </p:txBody>
      </p:sp>
    </p:spTree>
    <p:extLst>
      <p:ext uri="{BB962C8B-B14F-4D97-AF65-F5344CB8AC3E}">
        <p14:creationId xmlns:p14="http://schemas.microsoft.com/office/powerpoint/2010/main" val="30203384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err="1" smtClean="0"/>
              <a:t>Hypotnatremia</a:t>
            </a:r>
            <a:r>
              <a:rPr lang="en-US" dirty="0" smtClean="0"/>
              <a:t>:  Case study</a:t>
            </a:r>
            <a:endParaRPr lang="en-US" dirty="0"/>
          </a:p>
          <a:p>
            <a:endParaRPr lang="en-US" dirty="0"/>
          </a:p>
        </p:txBody>
      </p:sp>
      <p:sp>
        <p:nvSpPr>
          <p:cNvPr id="3" name="Title 2"/>
          <p:cNvSpPr>
            <a:spLocks noGrp="1"/>
          </p:cNvSpPr>
          <p:nvPr>
            <p:ph type="title"/>
          </p:nvPr>
        </p:nvSpPr>
        <p:spPr/>
        <p:txBody>
          <a:bodyPr/>
          <a:lstStyle/>
          <a:p>
            <a:r>
              <a:rPr lang="en-US" dirty="0"/>
              <a:t>Sodium Imbalance</a:t>
            </a:r>
          </a:p>
        </p:txBody>
      </p:sp>
    </p:spTree>
    <p:extLst>
      <p:ext uri="{BB962C8B-B14F-4D97-AF65-F5344CB8AC3E}">
        <p14:creationId xmlns:p14="http://schemas.microsoft.com/office/powerpoint/2010/main" val="2369205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381001"/>
            <a:ext cx="7391400" cy="3962400"/>
          </a:xfrm>
        </p:spPr>
        <p:txBody>
          <a:bodyPr>
            <a:normAutofit fontScale="92500" lnSpcReduction="20000"/>
          </a:bodyPr>
          <a:lstStyle/>
          <a:p>
            <a:r>
              <a:rPr lang="en-US" dirty="0"/>
              <a:t>A first-time mother gave birth to a 5-pound girl. The baby is full-term, but the mother has been concerned that the baby is small. The mother has decided to feed formula, and so received instructions in the hospital prior to discharge about proper formula preparation and storage. Five days after the birth, the nurse in the pediatric clinic received a call from the mother, who was concerned because the baby was lethargic and was not feeding well. The mother was instructed to bring the baby in to the clinic immediately. Upon questioning, it was learned that the mother had mixed "strong" formula by adding less water than directed to a powder formula, in an attempt to have the baby gain weight more rapidly. What assessments of the baby are critical? What instructions does the mother need? What follow-up is required? Fill in the appropriate steps of the Care Plan below. </a:t>
            </a:r>
            <a:br>
              <a:rPr lang="en-US" dirty="0"/>
            </a:br>
            <a:endParaRPr lang="en-US" dirty="0"/>
          </a:p>
        </p:txBody>
      </p:sp>
      <p:sp>
        <p:nvSpPr>
          <p:cNvPr id="3" name="Title 2"/>
          <p:cNvSpPr>
            <a:spLocks noGrp="1"/>
          </p:cNvSpPr>
          <p:nvPr>
            <p:ph type="title"/>
          </p:nvPr>
        </p:nvSpPr>
        <p:spPr/>
        <p:txBody>
          <a:bodyPr/>
          <a:lstStyle/>
          <a:p>
            <a:r>
              <a:rPr lang="en-US" dirty="0" smtClean="0"/>
              <a:t>Class Activity</a:t>
            </a:r>
            <a:endParaRPr lang="en-US" dirty="0"/>
          </a:p>
        </p:txBody>
      </p:sp>
    </p:spTree>
    <p:extLst>
      <p:ext uri="{BB962C8B-B14F-4D97-AF65-F5344CB8AC3E}">
        <p14:creationId xmlns:p14="http://schemas.microsoft.com/office/powerpoint/2010/main" val="15495217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lemental">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Elemental">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Elemental</Template>
  <TotalTime>170</TotalTime>
  <Words>1365</Words>
  <Application>Microsoft Office PowerPoint</Application>
  <PresentationFormat>On-screen Show (4:3)</PresentationFormat>
  <Paragraphs>164</Paragraphs>
  <Slides>21</Slides>
  <Notes>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Elemental</vt:lpstr>
      <vt:lpstr>Fluid &amp; Electrolytes</vt:lpstr>
      <vt:lpstr>Dehydration</vt:lpstr>
      <vt:lpstr>Edema</vt:lpstr>
      <vt:lpstr>Sodium Imbalance</vt:lpstr>
      <vt:lpstr>When dehydration is severe, skin turgor is reduced, and the skin develops a characteristic doughy appearance. </vt:lpstr>
      <vt:lpstr>PowerPoint Presentation</vt:lpstr>
      <vt:lpstr>PowerPoint Presentation</vt:lpstr>
      <vt:lpstr>Sodium Imbalance</vt:lpstr>
      <vt:lpstr>Class Activity</vt:lpstr>
      <vt:lpstr>Potassium Imbalance</vt:lpstr>
      <vt:lpstr>Calcium Imbalance</vt:lpstr>
      <vt:lpstr>Calcium Imbalance</vt:lpstr>
      <vt:lpstr>Calcium Imbalance</vt:lpstr>
      <vt:lpstr>Calcium Imbalance</vt:lpstr>
      <vt:lpstr>Magnesium Imbalance</vt:lpstr>
      <vt:lpstr>Magnesium Imbalance</vt:lpstr>
      <vt:lpstr>Magnesium Imbalance</vt:lpstr>
      <vt:lpstr>Magnesium Imbalance</vt:lpstr>
      <vt:lpstr>Magnesium Imbalance</vt:lpstr>
      <vt:lpstr>PowerPoint Presentation</vt:lpstr>
      <vt:lpstr>Lab Values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Fluid &amp; Electrolytes</dc:title>
  <dc:creator>Crystal</dc:creator>
  <cp:lastModifiedBy>Crystal</cp:lastModifiedBy>
  <cp:revision>36</cp:revision>
  <dcterms:created xsi:type="dcterms:W3CDTF">2012-06-27T19:51:21Z</dcterms:created>
  <dcterms:modified xsi:type="dcterms:W3CDTF">2012-12-01T20:42:39Z</dcterms:modified>
</cp:coreProperties>
</file>