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9"/>
  </p:notesMasterIdLst>
  <p:sldIdLst>
    <p:sldId id="256" r:id="rId2"/>
    <p:sldId id="257" r:id="rId3"/>
    <p:sldId id="258" r:id="rId4"/>
    <p:sldId id="287" r:id="rId5"/>
    <p:sldId id="259" r:id="rId6"/>
    <p:sldId id="284" r:id="rId7"/>
    <p:sldId id="265" r:id="rId8"/>
    <p:sldId id="266" r:id="rId9"/>
    <p:sldId id="285" r:id="rId10"/>
    <p:sldId id="286" r:id="rId11"/>
    <p:sldId id="278" r:id="rId12"/>
    <p:sldId id="283" r:id="rId13"/>
    <p:sldId id="288" r:id="rId14"/>
    <p:sldId id="289" r:id="rId15"/>
    <p:sldId id="267" r:id="rId16"/>
    <p:sldId id="268"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9C9A7C-5C82-4B41-BC0D-ACFAB9F89417}" type="datetimeFigureOut">
              <a:rPr lang="en-US" smtClean="0"/>
              <a:t>12/2/2012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FEBDE0-DD88-4474-986C-5747A474DA5D}" type="slidenum">
              <a:rPr lang="en-US" smtClean="0"/>
              <a:t>‹#›</a:t>
            </a:fld>
            <a:endParaRPr lang="en-US"/>
          </a:p>
        </p:txBody>
      </p:sp>
    </p:spTree>
    <p:extLst>
      <p:ext uri="{BB962C8B-B14F-4D97-AF65-F5344CB8AC3E}">
        <p14:creationId xmlns:p14="http://schemas.microsoft.com/office/powerpoint/2010/main" val="1534149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PIE CHART (student/facility evaluations)</a:t>
            </a:r>
            <a:endParaRPr lang="en-US" dirty="0"/>
          </a:p>
        </p:txBody>
      </p:sp>
      <p:sp>
        <p:nvSpPr>
          <p:cNvPr id="4" name="Slide Number Placeholder 3"/>
          <p:cNvSpPr>
            <a:spLocks noGrp="1"/>
          </p:cNvSpPr>
          <p:nvPr>
            <p:ph type="sldNum" sz="quarter" idx="10"/>
          </p:nvPr>
        </p:nvSpPr>
        <p:spPr/>
        <p:txBody>
          <a:bodyPr/>
          <a:lstStyle/>
          <a:p>
            <a:fld id="{33FEBDE0-DD88-4474-986C-5747A474DA5D}" type="slidenum">
              <a:rPr lang="en-US" smtClean="0"/>
              <a:t>2</a:t>
            </a:fld>
            <a:endParaRPr lang="en-US"/>
          </a:p>
        </p:txBody>
      </p:sp>
    </p:spTree>
    <p:extLst>
      <p:ext uri="{BB962C8B-B14F-4D97-AF65-F5344CB8AC3E}">
        <p14:creationId xmlns:p14="http://schemas.microsoft.com/office/powerpoint/2010/main" val="283896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33FEBDE0-DD88-4474-986C-5747A474DA5D}"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CANE conference confirmation</a:t>
            </a:r>
          </a:p>
          <a:p>
            <a:r>
              <a:rPr lang="en-US" dirty="0" smtClean="0"/>
              <a:t>RE IBMC Pediatric Conference July 18</a:t>
            </a:r>
          </a:p>
          <a:p>
            <a:r>
              <a:rPr lang="en-US" dirty="0" smtClean="0"/>
              <a:t>Pediatric Conference flyer #4270</a:t>
            </a:r>
          </a:p>
          <a:p>
            <a:r>
              <a:rPr lang="en-US" dirty="0" smtClean="0"/>
              <a:t>RE 2012 OSU-OKC Margaret Brock Lectureship  Dr. Linda </a:t>
            </a:r>
            <a:r>
              <a:rPr lang="en-US" dirty="0" err="1" smtClean="0"/>
              <a:t>Caputi</a:t>
            </a:r>
            <a:endParaRPr lang="en-US" dirty="0" smtClean="0"/>
          </a:p>
          <a:p>
            <a:r>
              <a:rPr lang="en-US" smtClean="0"/>
              <a:t>RN Retreat Agenda</a:t>
            </a:r>
            <a:endParaRPr lang="en-US"/>
          </a:p>
        </p:txBody>
      </p:sp>
      <p:sp>
        <p:nvSpPr>
          <p:cNvPr id="4" name="Slide Number Placeholder 3"/>
          <p:cNvSpPr>
            <a:spLocks noGrp="1"/>
          </p:cNvSpPr>
          <p:nvPr>
            <p:ph type="sldNum" sz="quarter" idx="10"/>
          </p:nvPr>
        </p:nvSpPr>
        <p:spPr/>
        <p:txBody>
          <a:bodyPr/>
          <a:lstStyle/>
          <a:p>
            <a:fld id="{33FEBDE0-DD88-4474-986C-5747A474DA5D}" type="slidenum">
              <a:rPr lang="en-US" smtClean="0"/>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PLATT COLLEGE SURVIVAL GUIDE</a:t>
            </a:r>
            <a:endParaRPr lang="en-US" dirty="0"/>
          </a:p>
        </p:txBody>
      </p:sp>
      <p:sp>
        <p:nvSpPr>
          <p:cNvPr id="4" name="Slide Number Placeholder 3"/>
          <p:cNvSpPr>
            <a:spLocks noGrp="1"/>
          </p:cNvSpPr>
          <p:nvPr>
            <p:ph type="sldNum" sz="quarter" idx="10"/>
          </p:nvPr>
        </p:nvSpPr>
        <p:spPr/>
        <p:txBody>
          <a:bodyPr/>
          <a:lstStyle/>
          <a:p>
            <a:fld id="{33FEBDE0-DD88-4474-986C-5747A474DA5D}" type="slidenum">
              <a:rPr lang="en-US" smtClean="0"/>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Expertise in Content:</a:t>
            </a:r>
          </a:p>
          <a:p>
            <a:r>
              <a:rPr lang="en-US" dirty="0" smtClean="0"/>
              <a:t>Record of practice in area of expertise</a:t>
            </a:r>
          </a:p>
          <a:p>
            <a:r>
              <a:rPr lang="en-US" dirty="0" smtClean="0"/>
              <a:t> Professional development activities</a:t>
            </a:r>
          </a:p>
          <a:p>
            <a:r>
              <a:rPr lang="en-US" dirty="0" smtClean="0"/>
              <a:t> Course materials/teaching materials  developed </a:t>
            </a:r>
          </a:p>
          <a:p>
            <a:r>
              <a:rPr lang="en-US" dirty="0" smtClean="0"/>
              <a:t> Consultations in area of expertise</a:t>
            </a:r>
          </a:p>
          <a:p>
            <a:r>
              <a:rPr lang="en-US" dirty="0" smtClean="0"/>
              <a:t> Presentations in area of expertise</a:t>
            </a:r>
          </a:p>
          <a:p>
            <a:r>
              <a:rPr lang="en-US" b="1" dirty="0" smtClean="0"/>
              <a:t>Instructional Design:</a:t>
            </a:r>
          </a:p>
          <a:p>
            <a:pPr>
              <a:buNone/>
            </a:pPr>
            <a:r>
              <a:rPr lang="en-US" dirty="0" smtClean="0"/>
              <a:t>Course syllabi and other course materials</a:t>
            </a:r>
          </a:p>
          <a:p>
            <a:pPr>
              <a:buNone/>
            </a:pPr>
            <a:r>
              <a:rPr lang="en-US" dirty="0" smtClean="0"/>
              <a:t> Materials developed for clinical teaching</a:t>
            </a:r>
          </a:p>
          <a:p>
            <a:pPr>
              <a:buNone/>
            </a:pPr>
            <a:r>
              <a:rPr lang="en-US" dirty="0" smtClean="0"/>
              <a:t> Sample evaluation materials (e.g., tests)</a:t>
            </a:r>
          </a:p>
          <a:p>
            <a:pPr>
              <a:buNone/>
            </a:pPr>
            <a:r>
              <a:rPr lang="en-US" b="1" dirty="0" smtClean="0"/>
              <a:t>Instructional Delivery:</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Sample instructional materials used in classroom and clinical teaching (e.g., slides, handouts, etc.) Experiential strategies used in clinical teaching</a:t>
            </a:r>
            <a:br>
              <a:rPr lang="en-US" dirty="0" smtClean="0"/>
            </a:br>
            <a:r>
              <a:rPr lang="en-US" dirty="0" smtClean="0"/>
              <a:t>• Student evaluations of teaching</a:t>
            </a:r>
            <a:br>
              <a:rPr lang="en-US" dirty="0" smtClean="0"/>
            </a:br>
            <a:r>
              <a:rPr lang="en-US" dirty="0" smtClean="0"/>
              <a:t>• Evaluations of teaching by clinical agency personnel</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1" dirty="0" smtClean="0"/>
              <a:t>Course Management Skills:</a:t>
            </a:r>
          </a:p>
          <a:p>
            <a:pPr>
              <a:buNone/>
            </a:pPr>
            <a:r>
              <a:rPr lang="en-US" dirty="0" smtClean="0"/>
              <a:t> • Information on availability to students (e.g., office hours)</a:t>
            </a:r>
          </a:p>
          <a:p>
            <a:pPr>
              <a:buNone/>
            </a:pPr>
            <a:r>
              <a:rPr lang="en-US" dirty="0" smtClean="0"/>
              <a:t>• Self and student evaluation of academic advisement</a:t>
            </a:r>
          </a:p>
          <a:p>
            <a:pPr>
              <a:buNone/>
            </a:pPr>
            <a:r>
              <a:rPr lang="en-US" dirty="0" smtClean="0"/>
              <a:t>• Contributions to committees that address course/curriculum development</a:t>
            </a:r>
          </a:p>
          <a:p>
            <a:pPr>
              <a:buNone/>
            </a:pPr>
            <a:r>
              <a:rPr lang="en-US" dirty="0" smtClean="0"/>
              <a:t>• Participation in course coordination efforts</a:t>
            </a:r>
          </a:p>
          <a:p>
            <a:pPr>
              <a:buNone/>
            </a:pPr>
            <a:r>
              <a:rPr lang="en-US" dirty="0" smtClean="0"/>
              <a:t>• Student evaluations of course management</a:t>
            </a:r>
          </a:p>
          <a:p>
            <a:pPr>
              <a:buNone/>
            </a:pPr>
            <a:r>
              <a:rPr lang="en-US" dirty="0" smtClean="0"/>
              <a:t>• Evaluations of course management by clinical agency personnel</a:t>
            </a:r>
          </a:p>
          <a:p>
            <a:pPr>
              <a:buNone/>
            </a:pPr>
            <a:r>
              <a:rPr lang="en-US" b="1" dirty="0" smtClean="0"/>
              <a:t>Evidence of Student</a:t>
            </a:r>
            <a:r>
              <a:rPr lang="en-US" b="1" baseline="0" dirty="0" smtClean="0"/>
              <a:t> Learning:</a:t>
            </a:r>
          </a:p>
          <a:p>
            <a:pPr>
              <a:buNone/>
            </a:pPr>
            <a:r>
              <a:rPr lang="en-US" dirty="0" smtClean="0"/>
              <a:t>• Samples of student papers and projects</a:t>
            </a:r>
          </a:p>
          <a:p>
            <a:pPr>
              <a:buNone/>
            </a:pPr>
            <a:r>
              <a:rPr lang="en-US" dirty="0" smtClean="0"/>
              <a:t>• Student publications or presentations</a:t>
            </a:r>
          </a:p>
          <a:p>
            <a:pPr>
              <a:buNone/>
            </a:pPr>
            <a:r>
              <a:rPr lang="en-US" dirty="0" smtClean="0"/>
              <a:t>• Evaluations of student performance by clinical agency personnel</a:t>
            </a:r>
          </a:p>
          <a:p>
            <a:pPr>
              <a:buNone/>
            </a:pPr>
            <a:r>
              <a:rPr lang="en-US" dirty="0" smtClean="0"/>
              <a:t>• Clinical accomplishments of students, e.g., awards, appointments, certification</a:t>
            </a:r>
            <a:endParaRPr lang="en-US" b="0" dirty="0" smtClean="0"/>
          </a:p>
          <a:p>
            <a:r>
              <a:rPr lang="en-US" b="1" dirty="0" smtClean="0"/>
              <a:t>Curriculum Revisions: </a:t>
            </a:r>
          </a:p>
          <a:p>
            <a:r>
              <a:rPr lang="en-US" dirty="0" smtClean="0"/>
              <a:t>Introduction of new technology</a:t>
            </a:r>
          </a:p>
          <a:p>
            <a:r>
              <a:rPr lang="en-US" dirty="0" smtClean="0"/>
              <a:t>Online grade book</a:t>
            </a:r>
          </a:p>
          <a:p>
            <a:r>
              <a:rPr lang="en-US" dirty="0" smtClean="0"/>
              <a:t>Changed course objectives</a:t>
            </a:r>
          </a:p>
          <a:p>
            <a:r>
              <a:rPr lang="en-US" dirty="0" smtClean="0"/>
              <a:t>Added new material</a:t>
            </a:r>
          </a:p>
          <a:p>
            <a:r>
              <a:rPr lang="en-US" dirty="0" smtClean="0"/>
              <a:t>Removed material.</a:t>
            </a:r>
          </a:p>
          <a:p>
            <a:r>
              <a:rPr lang="en-US" dirty="0" smtClean="0"/>
              <a:t>Skills Lab work</a:t>
            </a:r>
          </a:p>
          <a:p>
            <a:r>
              <a:rPr lang="en-US" dirty="0" smtClean="0"/>
              <a:t>Revised a course</a:t>
            </a:r>
          </a:p>
        </p:txBody>
      </p:sp>
      <p:sp>
        <p:nvSpPr>
          <p:cNvPr id="4" name="Slide Number Placeholder 3"/>
          <p:cNvSpPr>
            <a:spLocks noGrp="1"/>
          </p:cNvSpPr>
          <p:nvPr>
            <p:ph type="sldNum" sz="quarter" idx="10"/>
          </p:nvPr>
        </p:nvSpPr>
        <p:spPr/>
        <p:txBody>
          <a:bodyPr/>
          <a:lstStyle/>
          <a:p>
            <a:fld id="{33FEBDE0-DD88-4474-986C-5747A474DA5D}" type="slidenum">
              <a:rPr lang="en-US" smtClean="0"/>
              <a:t>16</a:t>
            </a:fld>
            <a:endParaRPr lang="en-US"/>
          </a:p>
        </p:txBody>
      </p:sp>
    </p:spTree>
    <p:extLst>
      <p:ext uri="{BB962C8B-B14F-4D97-AF65-F5344CB8AC3E}">
        <p14:creationId xmlns:p14="http://schemas.microsoft.com/office/powerpoint/2010/main" val="740749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B6B5727-E202-4DE8-A4CD-16BBFEC896BC}" type="datetimeFigureOut">
              <a:rPr lang="en-US" smtClean="0"/>
              <a:t>12/2/2012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98BB5D7-0D9E-4C32-987F-D164E1ECA08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6B5727-E202-4DE8-A4CD-16BBFEC896BC}" type="datetimeFigureOut">
              <a:rPr lang="en-US" smtClean="0"/>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6B5727-E202-4DE8-A4CD-16BBFEC896BC}" type="datetimeFigureOut">
              <a:rPr lang="en-US" smtClean="0"/>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6B5727-E202-4DE8-A4CD-16BBFEC896BC}" type="datetimeFigureOut">
              <a:rPr lang="en-US" smtClean="0"/>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B6B5727-E202-4DE8-A4CD-16BBFEC896BC}" type="datetimeFigureOut">
              <a:rPr lang="en-US" smtClean="0"/>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6B5727-E202-4DE8-A4CD-16BBFEC896BC}" type="datetimeFigureOut">
              <a:rPr lang="en-US" smtClean="0"/>
              <a:t>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7B6B5727-E202-4DE8-A4CD-16BBFEC896BC}" type="datetimeFigureOut">
              <a:rPr lang="en-US" smtClean="0"/>
              <a:t>12/2/2012</a:t>
            </a:fld>
            <a:endParaRPr lang="en-US"/>
          </a:p>
        </p:txBody>
      </p:sp>
      <p:sp>
        <p:nvSpPr>
          <p:cNvPr id="27" name="Slide Number Placeholder 26"/>
          <p:cNvSpPr>
            <a:spLocks noGrp="1"/>
          </p:cNvSpPr>
          <p:nvPr>
            <p:ph type="sldNum" sz="quarter" idx="11"/>
          </p:nvPr>
        </p:nvSpPr>
        <p:spPr/>
        <p:txBody>
          <a:bodyPr rtlCol="0"/>
          <a:lstStyle/>
          <a:p>
            <a:fld id="{998BB5D7-0D9E-4C32-987F-D164E1ECA081}"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7B6B5727-E202-4DE8-A4CD-16BBFEC896BC}" type="datetimeFigureOut">
              <a:rPr lang="en-US" smtClean="0"/>
              <a:t>12/2/2012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998BB5D7-0D9E-4C32-987F-D164E1ECA08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B5727-E202-4DE8-A4CD-16BBFEC896BC}" type="datetimeFigureOut">
              <a:rPr lang="en-US" smtClean="0"/>
              <a:t>12/2/2012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6B5727-E202-4DE8-A4CD-16BBFEC896BC}" type="datetimeFigureOut">
              <a:rPr lang="en-US" smtClean="0"/>
              <a:t>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B6B5727-E202-4DE8-A4CD-16BBFEC896BC}" type="datetimeFigureOut">
              <a:rPr lang="en-US" smtClean="0"/>
              <a:t>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BB5D7-0D9E-4C32-987F-D164E1ECA08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B6B5727-E202-4DE8-A4CD-16BBFEC896BC}" type="datetimeFigureOut">
              <a:rPr lang="en-US" smtClean="0"/>
              <a:t>12/2/2012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98BB5D7-0D9E-4C32-987F-D164E1ECA08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3.telus.net/linguisticsissues/constructivist.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Teaching Portfolio</a:t>
            </a:r>
            <a:endParaRPr lang="en-US" dirty="0"/>
          </a:p>
        </p:txBody>
      </p:sp>
      <p:sp>
        <p:nvSpPr>
          <p:cNvPr id="3" name="Subtitle 2"/>
          <p:cNvSpPr>
            <a:spLocks noGrp="1"/>
          </p:cNvSpPr>
          <p:nvPr>
            <p:ph type="subTitle" idx="1"/>
          </p:nvPr>
        </p:nvSpPr>
        <p:spPr/>
        <p:txBody>
          <a:bodyPr/>
          <a:lstStyle/>
          <a:p>
            <a:r>
              <a:rPr lang="en-US" dirty="0" smtClean="0"/>
              <a:t>Crystal Jensen, BSN, RN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Conference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CANE </a:t>
            </a:r>
          </a:p>
          <a:p>
            <a:pPr lvl="1"/>
            <a:r>
              <a:rPr lang="en-US" dirty="0" smtClean="0"/>
              <a:t>Coaching Academy for Nurse Educators</a:t>
            </a:r>
          </a:p>
          <a:p>
            <a:pPr lvl="1"/>
            <a:r>
              <a:rPr lang="en-US" dirty="0" smtClean="0"/>
              <a:t>Presented by </a:t>
            </a:r>
            <a:r>
              <a:rPr lang="en-US" dirty="0"/>
              <a:t>The Institute for Oklahoma Nursing Education (IONE) </a:t>
            </a:r>
          </a:p>
          <a:p>
            <a:pPr lvl="1"/>
            <a:r>
              <a:rPr lang="en-US" dirty="0" smtClean="0"/>
              <a:t>July </a:t>
            </a:r>
            <a:r>
              <a:rPr lang="en-US" dirty="0"/>
              <a:t>19th, 2012 </a:t>
            </a:r>
          </a:p>
          <a:p>
            <a:pPr lvl="1"/>
            <a:r>
              <a:rPr lang="en-US" dirty="0"/>
              <a:t>Moore-Norman Technology Center (MNTC) South Penn </a:t>
            </a:r>
            <a:r>
              <a:rPr lang="en-US" dirty="0" smtClean="0"/>
              <a:t>campus</a:t>
            </a:r>
          </a:p>
          <a:p>
            <a:pPr lvl="1"/>
            <a:r>
              <a:rPr lang="en-US" dirty="0" smtClean="0"/>
              <a:t>“Asking the Tough Questions”</a:t>
            </a:r>
          </a:p>
          <a:p>
            <a:pPr lvl="2"/>
            <a:r>
              <a:rPr lang="en-US" dirty="0"/>
              <a:t>Advantages of Questioning • Using Questioning to Facilitate Learning• Facilitating the Transformation of Nursing Students into Scholarly Writers• Structured Debriefing for High Fidelity Nursing Simulation• Nurse Facilitated Seminar Focusing on the Improvement of Critical Thinking in Nursing Education• APA - Using PC and Mac Technology• Integrating Therapies in Nursing Education</a:t>
            </a:r>
          </a:p>
          <a:p>
            <a:pPr marL="411480" lvl="1" indent="0">
              <a:buNone/>
            </a:pPr>
            <a:r>
              <a:rPr lang="en-US" dirty="0" smtClean="0"/>
              <a:t> </a:t>
            </a:r>
            <a:endParaRPr lang="en-US" dirty="0"/>
          </a:p>
          <a:p>
            <a:pPr lvl="1"/>
            <a:endParaRPr lang="en-US" dirty="0"/>
          </a:p>
        </p:txBody>
      </p:sp>
    </p:spTree>
    <p:extLst>
      <p:ext uri="{BB962C8B-B14F-4D97-AF65-F5344CB8AC3E}">
        <p14:creationId xmlns:p14="http://schemas.microsoft.com/office/powerpoint/2010/main" val="5233892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Goals</a:t>
            </a:r>
            <a:endParaRPr lang="en-US" dirty="0"/>
          </a:p>
        </p:txBody>
      </p:sp>
      <p:sp>
        <p:nvSpPr>
          <p:cNvPr id="3" name="Content Placeholder 2"/>
          <p:cNvSpPr>
            <a:spLocks noGrp="1"/>
          </p:cNvSpPr>
          <p:nvPr>
            <p:ph idx="1"/>
          </p:nvPr>
        </p:nvSpPr>
        <p:spPr/>
        <p:txBody>
          <a:bodyPr/>
          <a:lstStyle/>
          <a:p>
            <a:r>
              <a:rPr lang="en-US" dirty="0" smtClean="0"/>
              <a:t>Short term</a:t>
            </a:r>
          </a:p>
          <a:p>
            <a:pPr lvl="1"/>
            <a:r>
              <a:rPr lang="en-US" dirty="0" smtClean="0"/>
              <a:t>Master of Science, Nursing Education</a:t>
            </a:r>
          </a:p>
          <a:p>
            <a:pPr lvl="1"/>
            <a:r>
              <a:rPr lang="en-US" dirty="0" smtClean="0"/>
              <a:t>University of Oklahoma, May 2013</a:t>
            </a:r>
          </a:p>
          <a:p>
            <a:r>
              <a:rPr lang="en-US" dirty="0" smtClean="0"/>
              <a:t>Long term</a:t>
            </a:r>
          </a:p>
          <a:p>
            <a:pPr lvl="1"/>
            <a:r>
              <a:rPr lang="en-US" dirty="0" smtClean="0"/>
              <a:t>CNE</a:t>
            </a:r>
          </a:p>
          <a:p>
            <a:pPr lvl="1"/>
            <a:r>
              <a:rPr lang="en-US" dirty="0" smtClean="0"/>
              <a:t>Doctorate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Leadership</a:t>
            </a:r>
            <a:endParaRPr lang="en-US" dirty="0"/>
          </a:p>
        </p:txBody>
      </p:sp>
      <p:sp>
        <p:nvSpPr>
          <p:cNvPr id="3" name="Content Placeholder 2"/>
          <p:cNvSpPr>
            <a:spLocks noGrp="1"/>
          </p:cNvSpPr>
          <p:nvPr>
            <p:ph idx="1"/>
          </p:nvPr>
        </p:nvSpPr>
        <p:spPr/>
        <p:txBody>
          <a:bodyPr/>
          <a:lstStyle/>
          <a:p>
            <a:r>
              <a:rPr lang="en-US" dirty="0" smtClean="0"/>
              <a:t>Student Re-Entry Process</a:t>
            </a:r>
          </a:p>
          <a:p>
            <a:pPr lvl="1"/>
            <a:r>
              <a:rPr lang="en-US" dirty="0" smtClean="0"/>
              <a:t>Committee Member</a:t>
            </a:r>
          </a:p>
          <a:p>
            <a:r>
              <a:rPr lang="en-US" dirty="0" smtClean="0"/>
              <a:t>Systematic Evaluation of Program (SEP) </a:t>
            </a:r>
          </a:p>
          <a:p>
            <a:pPr lvl="1"/>
            <a:r>
              <a:rPr lang="en-US" dirty="0" smtClean="0"/>
              <a:t>Committee Member</a:t>
            </a:r>
          </a:p>
          <a:p>
            <a:r>
              <a:rPr lang="en-US" dirty="0" smtClean="0"/>
              <a:t>Performance Assessment Committee (PAC)</a:t>
            </a:r>
          </a:p>
          <a:p>
            <a:pPr lvl="1"/>
            <a:r>
              <a:rPr lang="en-US" dirty="0" smtClean="0"/>
              <a:t>Member/Facilitator</a:t>
            </a:r>
          </a:p>
          <a:p>
            <a:pPr marL="411480" lvl="1" indent="0">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Contributions</a:t>
            </a:r>
            <a:endParaRPr lang="en-US" dirty="0"/>
          </a:p>
        </p:txBody>
      </p:sp>
      <p:sp>
        <p:nvSpPr>
          <p:cNvPr id="3" name="Content Placeholder 2"/>
          <p:cNvSpPr>
            <a:spLocks noGrp="1"/>
          </p:cNvSpPr>
          <p:nvPr>
            <p:ph idx="1"/>
          </p:nvPr>
        </p:nvSpPr>
        <p:spPr/>
        <p:txBody>
          <a:bodyPr/>
          <a:lstStyle/>
          <a:p>
            <a:pPr lvl="1"/>
            <a:r>
              <a:rPr lang="en-US" dirty="0" smtClean="0"/>
              <a:t>Engrade</a:t>
            </a:r>
          </a:p>
          <a:p>
            <a:pPr lvl="1"/>
            <a:r>
              <a:rPr lang="en-US" dirty="0" smtClean="0"/>
              <a:t>Online assignment submission</a:t>
            </a:r>
          </a:p>
          <a:p>
            <a:pPr lvl="1"/>
            <a:r>
              <a:rPr lang="en-US" dirty="0" smtClean="0"/>
              <a:t>Job description for clinical coordinator</a:t>
            </a:r>
          </a:p>
          <a:p>
            <a:pPr lvl="1"/>
            <a:r>
              <a:rPr lang="en-US" dirty="0" smtClean="0"/>
              <a:t>Technology in the classroom</a:t>
            </a:r>
          </a:p>
          <a:p>
            <a:pPr lvl="1"/>
            <a:r>
              <a:rPr lang="en-US" dirty="0" smtClean="0"/>
              <a:t>Email communication with students</a:t>
            </a:r>
          </a:p>
          <a:p>
            <a:pPr lvl="1"/>
            <a:r>
              <a:rPr lang="en-US" dirty="0" smtClean="0"/>
              <a:t>Survival Guide</a:t>
            </a:r>
          </a:p>
          <a:p>
            <a:pPr lvl="1"/>
            <a:r>
              <a:rPr lang="en-US" dirty="0" smtClean="0"/>
              <a:t>Skills check off list</a:t>
            </a:r>
          </a:p>
          <a:p>
            <a:pPr lvl="1"/>
            <a:r>
              <a:rPr lang="en-US" dirty="0" smtClean="0"/>
              <a:t>Clinical evaluation (leveling)</a:t>
            </a:r>
          </a:p>
          <a:p>
            <a:pPr lvl="1"/>
            <a:r>
              <a:rPr lang="en-US" dirty="0" smtClean="0"/>
              <a:t>Incorporation of skills lab for LPN-RN students</a:t>
            </a:r>
          </a:p>
          <a:p>
            <a:pPr marL="411480" lvl="1" indent="0">
              <a:buNone/>
            </a:pPr>
            <a:endParaRPr lang="en-US" dirty="0" smtClean="0"/>
          </a:p>
          <a:p>
            <a:pPr lvl="1"/>
            <a:endParaRPr lang="en-US" dirty="0"/>
          </a:p>
        </p:txBody>
      </p:sp>
    </p:spTree>
    <p:extLst>
      <p:ext uri="{BB962C8B-B14F-4D97-AF65-F5344CB8AC3E}">
        <p14:creationId xmlns:p14="http://schemas.microsoft.com/office/powerpoint/2010/main" val="464701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Contributions continued</a:t>
            </a:r>
            <a:endParaRPr lang="en-US" dirty="0"/>
          </a:p>
        </p:txBody>
      </p:sp>
      <p:sp>
        <p:nvSpPr>
          <p:cNvPr id="3" name="Content Placeholder 2"/>
          <p:cNvSpPr>
            <a:spLocks noGrp="1"/>
          </p:cNvSpPr>
          <p:nvPr>
            <p:ph idx="1"/>
          </p:nvPr>
        </p:nvSpPr>
        <p:spPr/>
        <p:txBody>
          <a:bodyPr/>
          <a:lstStyle/>
          <a:p>
            <a:pPr lvl="1"/>
            <a:r>
              <a:rPr lang="en-US" dirty="0" smtClean="0"/>
              <a:t>Bridge building with LPN program</a:t>
            </a:r>
          </a:p>
          <a:p>
            <a:pPr lvl="1"/>
            <a:r>
              <a:rPr lang="en-US" dirty="0" smtClean="0"/>
              <a:t>Pinning ceremony</a:t>
            </a:r>
          </a:p>
          <a:p>
            <a:pPr lvl="1"/>
            <a:r>
              <a:rPr lang="en-US" dirty="0" smtClean="0"/>
              <a:t>Invitations for graduation</a:t>
            </a:r>
          </a:p>
          <a:p>
            <a:pPr lvl="1"/>
            <a:r>
              <a:rPr lang="en-US" dirty="0" smtClean="0"/>
              <a:t>Establishment of re-entry committee</a:t>
            </a:r>
          </a:p>
          <a:p>
            <a:pPr lvl="1"/>
            <a:r>
              <a:rPr lang="en-US" dirty="0" smtClean="0"/>
              <a:t>New student orientation day</a:t>
            </a:r>
          </a:p>
          <a:p>
            <a:pPr lvl="1"/>
            <a:r>
              <a:rPr lang="en-US" dirty="0" smtClean="0"/>
              <a:t>Test bank/exam revisions</a:t>
            </a:r>
          </a:p>
          <a:p>
            <a:pPr lvl="1"/>
            <a:r>
              <a:rPr lang="en-US" dirty="0" smtClean="0"/>
              <a:t>Concept based learning</a:t>
            </a:r>
          </a:p>
          <a:p>
            <a:pPr lvl="1"/>
            <a:r>
              <a:rPr lang="en-US" dirty="0" smtClean="0"/>
              <a:t>Syllabi/lesson plan development &amp; revision</a:t>
            </a:r>
            <a:endParaRPr lang="en-US" dirty="0"/>
          </a:p>
        </p:txBody>
      </p:sp>
    </p:spTree>
    <p:extLst>
      <p:ext uri="{BB962C8B-B14F-4D97-AF65-F5344CB8AC3E}">
        <p14:creationId xmlns:p14="http://schemas.microsoft.com/office/powerpoint/2010/main" val="23734919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Thank you for taking the time to review my accomplishments.</a:t>
            </a:r>
          </a:p>
          <a:p>
            <a:pPr marL="109728" indent="0">
              <a:buNone/>
            </a:pPr>
            <a:endParaRPr lang="en-US" dirty="0" smtClean="0"/>
          </a:p>
          <a:p>
            <a:r>
              <a:rPr lang="en-US" dirty="0" smtClean="0"/>
              <a:t>I look forward to visiting with you to determine if I may be a fit for your program.</a:t>
            </a:r>
          </a:p>
          <a:p>
            <a:pPr marL="109728" indent="0">
              <a:buNone/>
            </a:pPr>
            <a:endParaRPr lang="en-US" dirty="0" smtClean="0"/>
          </a:p>
          <a:p>
            <a:r>
              <a:rPr lang="en-US" dirty="0" smtClean="0"/>
              <a:t>I appreciate your thoughtful consideration in this matter.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Appendices</a:t>
            </a:r>
            <a:endParaRPr lang="en-US" dirty="0"/>
          </a:p>
        </p:txBody>
      </p:sp>
      <p:sp>
        <p:nvSpPr>
          <p:cNvPr id="3" name="Content Placeholder 2"/>
          <p:cNvSpPr>
            <a:spLocks noGrp="1"/>
          </p:cNvSpPr>
          <p:nvPr>
            <p:ph idx="1"/>
          </p:nvPr>
        </p:nvSpPr>
        <p:spPr/>
        <p:txBody>
          <a:bodyPr/>
          <a:lstStyle/>
          <a:p>
            <a:pPr lvl="1"/>
            <a:r>
              <a:rPr lang="en-US" sz="3200" b="1" dirty="0" smtClean="0"/>
              <a:t>See attachments in email</a:t>
            </a:r>
          </a:p>
          <a:p>
            <a:pPr lvl="1"/>
            <a:r>
              <a:rPr lang="en-US" sz="3200" b="1" dirty="0" smtClean="0"/>
              <a:t>View e portfolio</a:t>
            </a:r>
          </a:p>
          <a:p>
            <a:pPr lvl="2"/>
            <a:r>
              <a:rPr lang="en-US" sz="3000" b="1" dirty="0" smtClean="0"/>
              <a:t>Expertise in content</a:t>
            </a:r>
          </a:p>
          <a:p>
            <a:pPr lvl="2"/>
            <a:r>
              <a:rPr lang="en-US" sz="3000" b="1" dirty="0" smtClean="0"/>
              <a:t>Instructional design</a:t>
            </a:r>
          </a:p>
          <a:p>
            <a:pPr lvl="2"/>
            <a:r>
              <a:rPr lang="en-US" sz="3000" b="1" dirty="0" smtClean="0"/>
              <a:t>Instructional delivery</a:t>
            </a:r>
          </a:p>
          <a:p>
            <a:pPr lvl="2"/>
            <a:r>
              <a:rPr lang="en-US" sz="3000" b="1" dirty="0" smtClean="0"/>
              <a:t>Course management skills</a:t>
            </a:r>
          </a:p>
          <a:p>
            <a:pPr lvl="2"/>
            <a:r>
              <a:rPr lang="en-US" sz="3000" b="1" dirty="0" smtClean="0"/>
              <a:t>Evidence of student learning</a:t>
            </a:r>
          </a:p>
          <a:p>
            <a:pPr lvl="2"/>
            <a:r>
              <a:rPr lang="en-US" sz="3000" b="1" dirty="0" smtClean="0"/>
              <a:t>Curriculum revisions</a:t>
            </a:r>
          </a:p>
          <a:p>
            <a:pPr lvl="2"/>
            <a:endParaRPr lang="en-US" sz="30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References:</a:t>
            </a:r>
            <a:endParaRPr lang="en-US" dirty="0"/>
          </a:p>
        </p:txBody>
      </p:sp>
      <p:sp>
        <p:nvSpPr>
          <p:cNvPr id="3" name="Content Placeholder 2"/>
          <p:cNvSpPr>
            <a:spLocks noGrp="1"/>
          </p:cNvSpPr>
          <p:nvPr>
            <p:ph idx="1"/>
          </p:nvPr>
        </p:nvSpPr>
        <p:spPr/>
        <p:txBody>
          <a:bodyPr/>
          <a:lstStyle/>
          <a:p>
            <a:r>
              <a:rPr lang="en-US" dirty="0" smtClean="0"/>
              <a:t>Upon Request</a:t>
            </a:r>
          </a:p>
          <a:p>
            <a:pPr lvl="1"/>
            <a:r>
              <a:rPr lang="en-US" dirty="0" smtClean="0"/>
              <a:t>Carla Lynch</a:t>
            </a:r>
          </a:p>
          <a:p>
            <a:pPr lvl="1"/>
            <a:r>
              <a:rPr lang="en-US" dirty="0" smtClean="0"/>
              <a:t>Annie Whinery</a:t>
            </a:r>
          </a:p>
          <a:p>
            <a:pPr lvl="1"/>
            <a:r>
              <a:rPr lang="en-US" dirty="0" smtClean="0"/>
              <a:t>Ella Abela</a:t>
            </a:r>
          </a:p>
          <a:p>
            <a:pPr lvl="1"/>
            <a:r>
              <a:rPr lang="en-US" dirty="0" smtClean="0"/>
              <a:t>Jennifer Minor</a:t>
            </a:r>
          </a:p>
          <a:p>
            <a:pPr lvl="1"/>
            <a:r>
              <a:rPr lang="en-US" dirty="0" smtClean="0"/>
              <a:t>Lisa Weilert</a:t>
            </a:r>
          </a:p>
          <a:p>
            <a:pPr lvl="1"/>
            <a:r>
              <a:rPr lang="en-US" dirty="0" smtClean="0"/>
              <a:t>Vicki Beese</a:t>
            </a:r>
          </a:p>
          <a:p>
            <a:pPr lvl="1"/>
            <a:r>
              <a:rPr lang="en-US" dirty="0" smtClean="0"/>
              <a:t>Norma Larson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a:xfrm>
            <a:off x="533400" y="2249424"/>
            <a:ext cx="8153400" cy="4325112"/>
          </a:xfrm>
        </p:spPr>
        <p:txBody>
          <a:bodyPr>
            <a:normAutofit fontScale="92500" lnSpcReduction="20000"/>
          </a:bodyPr>
          <a:lstStyle/>
          <a:p>
            <a:r>
              <a:rPr lang="en-US" dirty="0" smtClean="0"/>
              <a:t> Teaching Philosophy</a:t>
            </a:r>
          </a:p>
          <a:p>
            <a:r>
              <a:rPr lang="en-US" dirty="0" smtClean="0"/>
              <a:t> Teaching Methodologies</a:t>
            </a:r>
          </a:p>
          <a:p>
            <a:r>
              <a:rPr lang="en-US" dirty="0" smtClean="0"/>
              <a:t> Teaching Responsibilities and Strategies</a:t>
            </a:r>
          </a:p>
          <a:p>
            <a:r>
              <a:rPr lang="en-US" dirty="0"/>
              <a:t> </a:t>
            </a:r>
            <a:r>
              <a:rPr lang="en-US" dirty="0" smtClean="0"/>
              <a:t>Subjects Taught</a:t>
            </a:r>
          </a:p>
          <a:p>
            <a:r>
              <a:rPr lang="en-US" dirty="0" smtClean="0"/>
              <a:t> Evaluation of Teaching </a:t>
            </a:r>
          </a:p>
          <a:p>
            <a:r>
              <a:rPr lang="en-US" dirty="0" smtClean="0"/>
              <a:t> Teaching Improvement </a:t>
            </a:r>
            <a:r>
              <a:rPr lang="en-US" dirty="0" smtClean="0"/>
              <a:t>Activities </a:t>
            </a:r>
            <a:r>
              <a:rPr lang="en-US" sz="1900" dirty="0" smtClean="0"/>
              <a:t>(workshops/conferences)</a:t>
            </a:r>
            <a:endParaRPr lang="en-US" sz="1900" dirty="0" smtClean="0"/>
          </a:p>
          <a:p>
            <a:r>
              <a:rPr lang="en-US" dirty="0"/>
              <a:t> </a:t>
            </a:r>
            <a:r>
              <a:rPr lang="en-US" dirty="0" smtClean="0"/>
              <a:t>Teaching Goals</a:t>
            </a:r>
          </a:p>
          <a:p>
            <a:r>
              <a:rPr lang="en-US" dirty="0"/>
              <a:t> </a:t>
            </a:r>
            <a:r>
              <a:rPr lang="en-US" dirty="0" smtClean="0"/>
              <a:t>Educational </a:t>
            </a:r>
            <a:r>
              <a:rPr lang="en-US" dirty="0" smtClean="0"/>
              <a:t>Leadership</a:t>
            </a:r>
          </a:p>
          <a:p>
            <a:r>
              <a:rPr lang="en-US" dirty="0" smtClean="0"/>
              <a:t>Personal contributions</a:t>
            </a:r>
            <a:endParaRPr lang="en-US" dirty="0" smtClean="0"/>
          </a:p>
          <a:p>
            <a:r>
              <a:rPr lang="en-US" dirty="0" smtClean="0"/>
              <a:t> Conclusion</a:t>
            </a:r>
          </a:p>
          <a:p>
            <a:r>
              <a:rPr lang="en-US" dirty="0" smtClean="0"/>
              <a:t> Appendices</a:t>
            </a:r>
          </a:p>
          <a:p>
            <a:r>
              <a:rPr lang="en-US" dirty="0"/>
              <a:t> </a:t>
            </a:r>
            <a:r>
              <a:rPr lang="en-US" dirty="0" smtClean="0"/>
              <a:t>Professional References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Philosophy</a:t>
            </a:r>
            <a:endParaRPr lang="en-US" dirty="0"/>
          </a:p>
        </p:txBody>
      </p:sp>
      <p:sp>
        <p:nvSpPr>
          <p:cNvPr id="3" name="Content Placeholder 2"/>
          <p:cNvSpPr>
            <a:spLocks noGrp="1"/>
          </p:cNvSpPr>
          <p:nvPr>
            <p:ph idx="1"/>
          </p:nvPr>
        </p:nvSpPr>
        <p:spPr>
          <a:xfrm>
            <a:off x="457200" y="2057400"/>
            <a:ext cx="8229600" cy="4572000"/>
          </a:xfrm>
        </p:spPr>
        <p:txBody>
          <a:bodyPr>
            <a:normAutofit fontScale="40000" lnSpcReduction="20000"/>
          </a:bodyPr>
          <a:lstStyle/>
          <a:p>
            <a:pPr marL="109728" indent="0">
              <a:buNone/>
            </a:pPr>
            <a:r>
              <a:rPr lang="en-US" sz="3400" dirty="0"/>
              <a:t>My beliefs about the role of the student draw on the work of Jean Piaget and Jerome Bruner’s Constructivism learning theory.  This theory describes the importance of the student’s active involvement in the learning process as an essential component in constructing their knowledge base.  Constructivism states that learner’s do not learn well by listening to a teacher or reading a textbook.  Evidence supports that learning is a process involving the learner as an active rather than passive participant.  Constructivism learning involves the learner to build on what they already know, to build on past experience.  This means that the student is responsible and accountable for much of what they learn.  The teacher facilitates learning experiences with the student understanding that he or she must take what they already know, combine that with the concepts presented by the teacher and formulate their own understanding of the content.  Therefore the student must be self-directed, self-motivated, and fully accountable for their own knowledge.  The teacher does well by the student to assist the student in developing a success plan for learning by assessing and determining the student’s learning style and learning needs.  The instructor should have tools and resources available to support the student in obtaining the knowledge required to be successful.  </a:t>
            </a:r>
            <a:endParaRPr lang="en-US" sz="3400" dirty="0"/>
          </a:p>
          <a:p>
            <a:pPr marL="109728" indent="0">
              <a:buNone/>
            </a:pPr>
            <a:endParaRPr lang="en-US" sz="3400" dirty="0" smtClean="0"/>
          </a:p>
          <a:p>
            <a:r>
              <a:rPr lang="en-US" sz="2500" dirty="0" smtClean="0"/>
              <a:t>Bruner</a:t>
            </a:r>
            <a:r>
              <a:rPr lang="en-US" sz="2500" dirty="0"/>
              <a:t>, J. (1973). </a:t>
            </a:r>
            <a:r>
              <a:rPr lang="en-US" sz="2500" i="1" dirty="0"/>
              <a:t>Going Beyond the Information Given</a:t>
            </a:r>
            <a:r>
              <a:rPr lang="en-US" sz="2500" dirty="0"/>
              <a:t>. New York: Norton. (</a:t>
            </a:r>
            <a:r>
              <a:rPr lang="en-US" sz="2500" dirty="0">
                <a:hlinkClick r:id="rId2"/>
              </a:rPr>
              <a:t>http://www3.telus.net/linguisticsissues/constructivist.html</a:t>
            </a:r>
            <a:r>
              <a:rPr lang="en-US" sz="2500" dirty="0" smtClean="0"/>
              <a:t>)</a:t>
            </a:r>
          </a:p>
          <a:p>
            <a:r>
              <a:rPr lang="en-US" sz="2500" dirty="0" smtClean="0"/>
              <a:t>Piaget</a:t>
            </a:r>
            <a:r>
              <a:rPr lang="en-US" sz="2500" dirty="0"/>
              <a:t>, Jean. (1973). </a:t>
            </a:r>
            <a:r>
              <a:rPr lang="en-US" sz="2500" i="1" dirty="0"/>
              <a:t>To Understand is to Invent.</a:t>
            </a:r>
            <a:r>
              <a:rPr lang="en-US" sz="2500" dirty="0"/>
              <a:t> New York: Grossman. (http://curriculum.calstatela.edu/faculty/psparks/theorists/501const.htm</a:t>
            </a:r>
            <a:r>
              <a:rPr lang="en-US" sz="2500" dirty="0" smtClean="0"/>
              <a:t>)</a:t>
            </a:r>
            <a:r>
              <a:rPr lang="en-US" sz="2500" dirty="0"/>
              <a:t/>
            </a:r>
            <a:br>
              <a:rPr lang="en-US" sz="2500" dirty="0"/>
            </a:br>
            <a:endParaRPr lang="en-US" sz="2500" dirty="0"/>
          </a:p>
          <a:p>
            <a:pPr marL="109728" indent="0">
              <a:buNone/>
            </a:pPr>
            <a:endParaRPr lang="en-US" sz="2900" dirty="0"/>
          </a:p>
          <a:p>
            <a:pPr marL="109728" indent="0">
              <a:buNone/>
            </a:pPr>
            <a:r>
              <a:rPr lang="en-US" dirty="0"/>
              <a:t/>
            </a:r>
            <a:br>
              <a:rPr lang="en-US" dirty="0"/>
            </a:br>
            <a:endParaRPr lang="en-US" dirty="0"/>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Teaching </a:t>
            </a:r>
            <a:r>
              <a:rPr lang="en-US" dirty="0"/>
              <a:t>Methodologies and Strategies</a:t>
            </a:r>
            <a:br>
              <a:rPr lang="en-US" dirty="0"/>
            </a:br>
            <a:r>
              <a:rPr lang="en-US" dirty="0"/>
              <a:t> </a:t>
            </a:r>
            <a:br>
              <a:rPr lang="en-US" dirty="0"/>
            </a:br>
            <a:endParaRPr lang="en-US" sz="1800" dirty="0">
              <a:latin typeface="+mn-lt"/>
            </a:endParaRPr>
          </a:p>
        </p:txBody>
      </p:sp>
      <p:sp>
        <p:nvSpPr>
          <p:cNvPr id="3" name="Content Placeholder 2"/>
          <p:cNvSpPr>
            <a:spLocks noGrp="1"/>
          </p:cNvSpPr>
          <p:nvPr>
            <p:ph idx="1"/>
          </p:nvPr>
        </p:nvSpPr>
        <p:spPr/>
        <p:txBody>
          <a:bodyPr>
            <a:normAutofit fontScale="62500" lnSpcReduction="20000"/>
          </a:bodyPr>
          <a:lstStyle/>
          <a:p>
            <a:pPr marL="109728" indent="0">
              <a:buNone/>
            </a:pPr>
            <a:r>
              <a:rPr lang="en-US" sz="3400" dirty="0"/>
              <a:t>Learning Contracts</a:t>
            </a:r>
            <a:br>
              <a:rPr lang="en-US" sz="3400" dirty="0"/>
            </a:br>
            <a:r>
              <a:rPr lang="en-US" sz="3400" dirty="0"/>
              <a:t>Journaling</a:t>
            </a:r>
            <a:br>
              <a:rPr lang="en-US" sz="3400" dirty="0"/>
            </a:br>
            <a:r>
              <a:rPr lang="en-US" sz="3400" dirty="0"/>
              <a:t>Question &amp; Answers</a:t>
            </a:r>
            <a:br>
              <a:rPr lang="en-US" sz="3400" dirty="0"/>
            </a:br>
            <a:r>
              <a:rPr lang="en-US" sz="3400" dirty="0"/>
              <a:t>Concept Maps</a:t>
            </a:r>
            <a:br>
              <a:rPr lang="en-US" sz="3400" dirty="0"/>
            </a:br>
            <a:r>
              <a:rPr lang="en-US" sz="3400" dirty="0"/>
              <a:t>Case Studies</a:t>
            </a:r>
            <a:br>
              <a:rPr lang="en-US" sz="3400" dirty="0"/>
            </a:br>
            <a:r>
              <a:rPr lang="en-US" sz="3400" dirty="0"/>
              <a:t>Problem-Based Learning</a:t>
            </a:r>
            <a:br>
              <a:rPr lang="en-US" sz="3400" dirty="0"/>
            </a:br>
            <a:r>
              <a:rPr lang="en-US" sz="3400" dirty="0"/>
              <a:t>Videos</a:t>
            </a:r>
            <a:br>
              <a:rPr lang="en-US" sz="3400" dirty="0"/>
            </a:br>
            <a:r>
              <a:rPr lang="en-US" sz="3400" dirty="0"/>
              <a:t>Student presentations</a:t>
            </a:r>
            <a:br>
              <a:rPr lang="en-US" sz="3400" dirty="0"/>
            </a:br>
            <a:r>
              <a:rPr lang="en-US" sz="3400" dirty="0"/>
              <a:t>Written assignments</a:t>
            </a:r>
            <a:br>
              <a:rPr lang="en-US" sz="3400" dirty="0"/>
            </a:br>
            <a:r>
              <a:rPr lang="en-US" sz="3400" dirty="0"/>
              <a:t>Computer-Based Learning</a:t>
            </a:r>
            <a:br>
              <a:rPr lang="en-US" sz="3400" dirty="0"/>
            </a:br>
            <a:r>
              <a:rPr lang="en-US" sz="3400" dirty="0"/>
              <a:t>Lecture/Discussion</a:t>
            </a:r>
            <a:br>
              <a:rPr lang="en-US" sz="3400" dirty="0"/>
            </a:br>
            <a:r>
              <a:rPr lang="en-US" sz="3400" dirty="0"/>
              <a:t>Hear one- See one- Do one (Skills demonstration)</a:t>
            </a:r>
            <a:br>
              <a:rPr lang="en-US" sz="3400" dirty="0"/>
            </a:br>
            <a:r>
              <a:rPr lang="en-US" sz="3400" dirty="0"/>
              <a:t>Skills lab</a:t>
            </a:r>
            <a:br>
              <a:rPr lang="en-US" sz="3400" dirty="0"/>
            </a:br>
            <a:r>
              <a:rPr lang="en-US" sz="3400" dirty="0"/>
              <a:t>Simulation Learning</a:t>
            </a:r>
            <a:br>
              <a:rPr lang="en-US" sz="3400" dirty="0"/>
            </a:br>
            <a:endParaRPr lang="en-US" sz="3400" dirty="0"/>
          </a:p>
          <a:p>
            <a:pPr marL="109728" indent="0">
              <a:buNone/>
            </a:pPr>
            <a:r>
              <a:rPr lang="en-US" dirty="0" smtClean="0"/>
              <a:t> </a:t>
            </a:r>
          </a:p>
          <a:p>
            <a:pPr marL="109728" indent="0">
              <a:buNone/>
            </a:pPr>
            <a:endParaRPr lang="en-US" dirty="0"/>
          </a:p>
        </p:txBody>
      </p:sp>
    </p:spTree>
    <p:extLst>
      <p:ext uri="{BB962C8B-B14F-4D97-AF65-F5344CB8AC3E}">
        <p14:creationId xmlns:p14="http://schemas.microsoft.com/office/powerpoint/2010/main" val="14558308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Teaching Responsibilities &amp; Strategies</a:t>
            </a:r>
            <a:endParaRPr lang="en-US" dirty="0"/>
          </a:p>
        </p:txBody>
      </p:sp>
      <p:sp>
        <p:nvSpPr>
          <p:cNvPr id="3" name="Content Placeholder 2"/>
          <p:cNvSpPr>
            <a:spLocks noGrp="1"/>
          </p:cNvSpPr>
          <p:nvPr>
            <p:ph idx="1"/>
          </p:nvPr>
        </p:nvSpPr>
        <p:spPr/>
        <p:txBody>
          <a:bodyPr>
            <a:normAutofit/>
          </a:bodyPr>
          <a:lstStyle/>
          <a:p>
            <a:r>
              <a:rPr lang="en-US" sz="3200" dirty="0" smtClean="0"/>
              <a:t>Taught undergraduate required nursing courses to LPN to RN bridge students enrolled in a 22 month course of study working to obtain an </a:t>
            </a:r>
            <a:r>
              <a:rPr lang="en-US" sz="3200" dirty="0" smtClean="0">
                <a:solidFill>
                  <a:srgbClr val="FF0000"/>
                </a:solidFill>
              </a:rPr>
              <a:t>Associate of Science in Nursing degree</a:t>
            </a:r>
            <a:r>
              <a:rPr lang="en-US" sz="3200" dirty="0" smtClean="0"/>
              <a:t>.</a:t>
            </a:r>
          </a:p>
          <a:p>
            <a:pPr marL="109728" indent="0">
              <a:buNone/>
            </a:pPr>
            <a:endParaRPr lang="en-US" sz="3200" dirty="0" smtClean="0"/>
          </a:p>
          <a:p>
            <a:pPr marL="109728" indent="0">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Subjects Taught</a:t>
            </a:r>
            <a:endParaRPr lang="en-US" dirty="0"/>
          </a:p>
        </p:txBody>
      </p:sp>
      <p:sp>
        <p:nvSpPr>
          <p:cNvPr id="3" name="Content Placeholder 2"/>
          <p:cNvSpPr>
            <a:spLocks noGrp="1"/>
          </p:cNvSpPr>
          <p:nvPr>
            <p:ph idx="1"/>
          </p:nvPr>
        </p:nvSpPr>
        <p:spPr/>
        <p:txBody>
          <a:bodyPr/>
          <a:lstStyle/>
          <a:p>
            <a:r>
              <a:rPr lang="en-US" dirty="0" smtClean="0"/>
              <a:t>Transition to the Role of Registered Nurse</a:t>
            </a:r>
          </a:p>
          <a:p>
            <a:r>
              <a:rPr lang="en-US" dirty="0" smtClean="0"/>
              <a:t>Care of Children</a:t>
            </a:r>
          </a:p>
          <a:p>
            <a:r>
              <a:rPr lang="en-US" dirty="0" smtClean="0"/>
              <a:t>Community Based Care</a:t>
            </a:r>
          </a:p>
          <a:p>
            <a:r>
              <a:rPr lang="en-US" dirty="0" smtClean="0"/>
              <a:t>Management in Nursing</a:t>
            </a:r>
          </a:p>
          <a:p>
            <a:r>
              <a:rPr lang="en-US" dirty="0" smtClean="0"/>
              <a:t>Advanced Medical Surgical Nursing (Clinicals)</a:t>
            </a:r>
          </a:p>
          <a:p>
            <a:r>
              <a:rPr lang="en-US" dirty="0" smtClean="0"/>
              <a:t>Fundamentals of Nursing </a:t>
            </a:r>
            <a:endParaRPr lang="en-US" dirty="0"/>
          </a:p>
        </p:txBody>
      </p:sp>
    </p:spTree>
    <p:extLst>
      <p:ext uri="{BB962C8B-B14F-4D97-AF65-F5344CB8AC3E}">
        <p14:creationId xmlns:p14="http://schemas.microsoft.com/office/powerpoint/2010/main" val="2463346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of Teaching</a:t>
            </a:r>
            <a:endParaRPr lang="en-US" dirty="0"/>
          </a:p>
        </p:txBody>
      </p:sp>
      <p:sp>
        <p:nvSpPr>
          <p:cNvPr id="3" name="Content Placeholder 2"/>
          <p:cNvSpPr>
            <a:spLocks noGrp="1"/>
          </p:cNvSpPr>
          <p:nvPr>
            <p:ph idx="1"/>
          </p:nvPr>
        </p:nvSpPr>
        <p:spPr/>
        <p:txBody>
          <a:bodyPr/>
          <a:lstStyle/>
          <a:p>
            <a:r>
              <a:rPr lang="en-US" dirty="0" smtClean="0"/>
              <a:t>Hire date July 2011</a:t>
            </a:r>
          </a:p>
          <a:p>
            <a:pPr lvl="1"/>
            <a:r>
              <a:rPr lang="en-US" dirty="0" smtClean="0"/>
              <a:t>NCLEX- Pass Rate 57%</a:t>
            </a:r>
          </a:p>
          <a:p>
            <a:pPr marL="411480" lvl="1" indent="0">
              <a:buNone/>
            </a:pPr>
            <a:endParaRPr lang="en-US" dirty="0" smtClean="0"/>
          </a:p>
          <a:p>
            <a:r>
              <a:rPr lang="en-US" dirty="0" smtClean="0"/>
              <a:t>December 2012</a:t>
            </a:r>
          </a:p>
          <a:p>
            <a:pPr lvl="1"/>
            <a:r>
              <a:rPr lang="en-US" dirty="0" smtClean="0"/>
              <a:t>NCLEX- Pass Rate 87%</a:t>
            </a:r>
          </a:p>
          <a:p>
            <a:pPr marL="411480" lvl="1" indent="0">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Improvement Activities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Workshop</a:t>
            </a:r>
          </a:p>
          <a:p>
            <a:pPr lvl="1"/>
            <a:r>
              <a:rPr lang="en-US" dirty="0" smtClean="0"/>
              <a:t>RN retreat:  September 18-20, 2012</a:t>
            </a:r>
          </a:p>
          <a:p>
            <a:pPr lvl="2"/>
            <a:r>
              <a:rPr lang="en-US" b="1" dirty="0"/>
              <a:t>Darren </a:t>
            </a:r>
            <a:r>
              <a:rPr lang="en-US" b="1" dirty="0" err="1"/>
              <a:t>Boman</a:t>
            </a:r>
            <a:r>
              <a:rPr lang="en-US" b="1" dirty="0"/>
              <a:t>: ATI</a:t>
            </a:r>
            <a:r>
              <a:rPr lang="en-US" dirty="0"/>
              <a:t> Nursing Education</a:t>
            </a:r>
          </a:p>
          <a:p>
            <a:pPr lvl="2"/>
            <a:r>
              <a:rPr lang="en-US" b="1" dirty="0"/>
              <a:t>Chris: </a:t>
            </a:r>
            <a:r>
              <a:rPr lang="en-US" b="1" dirty="0" err="1"/>
              <a:t>Cengage</a:t>
            </a:r>
            <a:r>
              <a:rPr lang="en-US" dirty="0"/>
              <a:t> CSFI Training</a:t>
            </a:r>
          </a:p>
          <a:p>
            <a:pPr lvl="2"/>
            <a:r>
              <a:rPr lang="en-US" b="1" dirty="0"/>
              <a:t>Dawn Catlin: Kaplan;</a:t>
            </a:r>
            <a:r>
              <a:rPr lang="en-US" dirty="0"/>
              <a:t> Integration of the Kaplan testing product into core curriculum</a:t>
            </a:r>
          </a:p>
          <a:p>
            <a:pPr lvl="2"/>
            <a:r>
              <a:rPr lang="en-US" b="1" dirty="0"/>
              <a:t>COPA model;</a:t>
            </a:r>
            <a:r>
              <a:rPr lang="en-US" dirty="0"/>
              <a:t> core nursing skills competency and use of the simulation mannequin </a:t>
            </a:r>
            <a:endParaRPr lang="en-US" dirty="0" smtClean="0"/>
          </a:p>
          <a:p>
            <a:pPr lvl="2"/>
            <a:r>
              <a:rPr lang="en-US" b="1" dirty="0"/>
              <a:t>Blooms taxonomy;</a:t>
            </a:r>
            <a:r>
              <a:rPr lang="en-US" dirty="0"/>
              <a:t> use for building exams and class </a:t>
            </a:r>
            <a:r>
              <a:rPr lang="en-US" dirty="0" smtClean="0"/>
              <a:t>activities</a:t>
            </a:r>
          </a:p>
          <a:p>
            <a:pPr lvl="2"/>
            <a:r>
              <a:rPr lang="en-US" b="1" dirty="0"/>
              <a:t>Monica Herzog: Elsevier</a:t>
            </a:r>
            <a:r>
              <a:rPr lang="en-US" dirty="0"/>
              <a:t>, SIM </a:t>
            </a:r>
            <a:r>
              <a:rPr lang="en-US" dirty="0" smtClean="0"/>
              <a:t>Charting</a:t>
            </a:r>
          </a:p>
          <a:p>
            <a:pPr lvl="2"/>
            <a:r>
              <a:rPr lang="en-US" b="1" dirty="0"/>
              <a:t>Ella: Engaging the Adult learner</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Conference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Pediatric Conference</a:t>
            </a:r>
          </a:p>
          <a:p>
            <a:pPr lvl="1"/>
            <a:r>
              <a:rPr lang="en-US" dirty="0" smtClean="0"/>
              <a:t>July 18, 2012</a:t>
            </a:r>
          </a:p>
          <a:p>
            <a:pPr lvl="1"/>
            <a:r>
              <a:rPr lang="en-US" dirty="0" smtClean="0"/>
              <a:t>Integris Baptist Medical Center</a:t>
            </a:r>
          </a:p>
          <a:p>
            <a:pPr lvl="1"/>
            <a:r>
              <a:rPr lang="en-US" dirty="0" smtClean="0"/>
              <a:t>Dealing with Families in Emotionally Charged Situations</a:t>
            </a:r>
          </a:p>
          <a:p>
            <a:pPr lvl="1"/>
            <a:r>
              <a:rPr lang="en-US" dirty="0" smtClean="0"/>
              <a:t>Heat Related Illness</a:t>
            </a:r>
          </a:p>
          <a:p>
            <a:pPr lvl="1"/>
            <a:r>
              <a:rPr lang="en-US" dirty="0" smtClean="0"/>
              <a:t>Spiders &amp; Snakes</a:t>
            </a:r>
          </a:p>
          <a:p>
            <a:pPr lvl="1"/>
            <a:r>
              <a:rPr lang="en-US" dirty="0" smtClean="0"/>
              <a:t>Self Injury</a:t>
            </a:r>
          </a:p>
          <a:p>
            <a:pPr lvl="1"/>
            <a:r>
              <a:rPr lang="en-US" dirty="0" smtClean="0"/>
              <a:t>An Ounce of Prevention:  Diet</a:t>
            </a:r>
          </a:p>
          <a:p>
            <a:pPr lvl="1"/>
            <a:r>
              <a:rPr lang="en-US" dirty="0" smtClean="0"/>
              <a:t>Asthma</a:t>
            </a:r>
          </a:p>
          <a:p>
            <a:pPr lvl="1"/>
            <a:r>
              <a:rPr lang="en-US" dirty="0" smtClean="0"/>
              <a:t>Energy Drinks</a:t>
            </a:r>
          </a:p>
          <a:p>
            <a:pPr lvl="1"/>
            <a:endParaRPr lang="en-US" dirty="0"/>
          </a:p>
        </p:txBody>
      </p:sp>
    </p:spTree>
    <p:extLst>
      <p:ext uri="{BB962C8B-B14F-4D97-AF65-F5344CB8AC3E}">
        <p14:creationId xmlns:p14="http://schemas.microsoft.com/office/powerpoint/2010/main" val="7832033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621</TotalTime>
  <Words>924</Words>
  <Application>Microsoft Office PowerPoint</Application>
  <PresentationFormat>On-screen Show (4:3)</PresentationFormat>
  <Paragraphs>171</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Urban</vt:lpstr>
      <vt:lpstr>Teaching Portfolio</vt:lpstr>
      <vt:lpstr>Contents</vt:lpstr>
      <vt:lpstr>Teaching Philosophy</vt:lpstr>
      <vt:lpstr> Teaching Methodologies and Strategies   </vt:lpstr>
      <vt:lpstr>Teaching Responsibilities &amp; Strategies</vt:lpstr>
      <vt:lpstr>Subjects Taught</vt:lpstr>
      <vt:lpstr>Evaluation of Teaching</vt:lpstr>
      <vt:lpstr>Teaching Improvement Activities</vt:lpstr>
      <vt:lpstr>Conference</vt:lpstr>
      <vt:lpstr>Additional Conference</vt:lpstr>
      <vt:lpstr>Teaching Goals</vt:lpstr>
      <vt:lpstr>Educational Leadership</vt:lpstr>
      <vt:lpstr>Personal Contributions</vt:lpstr>
      <vt:lpstr>Personal Contributions continued</vt:lpstr>
      <vt:lpstr>Conclusion</vt:lpstr>
      <vt:lpstr>Appendices</vt:lpstr>
      <vt:lpstr>Professional 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cjensen</dc:creator>
  <cp:lastModifiedBy>Crystal</cp:lastModifiedBy>
  <cp:revision>101</cp:revision>
  <dcterms:created xsi:type="dcterms:W3CDTF">2012-11-29T19:12:26Z</dcterms:created>
  <dcterms:modified xsi:type="dcterms:W3CDTF">2012-12-02T16:36:43Z</dcterms:modified>
</cp:coreProperties>
</file>